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rchivo Black" charset="1" panose="020B0A03020202020B04"/>
      <p:regular r:id="rId21"/>
    </p:embeddedFont>
    <p:embeddedFont>
      <p:font typeface="Garet Bold" charset="1" panose="00000000000000000000"/>
      <p:regular r:id="rId22"/>
    </p:embeddedFont>
    <p:embeddedFont>
      <p:font typeface="Garet" charset="1" panose="00000000000000000000"/>
      <p:regular r:id="rId23"/>
    </p:embeddedFont>
    <p:embeddedFont>
      <p:font typeface="Garet Light"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5379298" y="8311463"/>
            <a:ext cx="1880002" cy="946837"/>
          </a:xfrm>
          <a:custGeom>
            <a:avLst/>
            <a:gdLst/>
            <a:ahLst/>
            <a:cxnLst/>
            <a:rect r="r" b="b" t="t" l="l"/>
            <a:pathLst>
              <a:path h="946837" w="1880002">
                <a:moveTo>
                  <a:pt x="0" y="0"/>
                </a:moveTo>
                <a:lnTo>
                  <a:pt x="1880002" y="0"/>
                </a:lnTo>
                <a:lnTo>
                  <a:pt x="1880002" y="946837"/>
                </a:lnTo>
                <a:lnTo>
                  <a:pt x="0" y="94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1028700"/>
            <a:ext cx="797433" cy="707541"/>
          </a:xfrm>
          <a:custGeom>
            <a:avLst/>
            <a:gdLst/>
            <a:ahLst/>
            <a:cxnLst/>
            <a:rect r="r" b="b" t="t" l="l"/>
            <a:pathLst>
              <a:path h="707541" w="797433">
                <a:moveTo>
                  <a:pt x="0" y="0"/>
                </a:moveTo>
                <a:lnTo>
                  <a:pt x="797433" y="0"/>
                </a:lnTo>
                <a:lnTo>
                  <a:pt x="797433" y="707541"/>
                </a:lnTo>
                <a:lnTo>
                  <a:pt x="0" y="7075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7885470" y="6394076"/>
            <a:ext cx="9373830" cy="370917"/>
          </a:xfrm>
          <a:prstGeom prst="rect">
            <a:avLst/>
          </a:prstGeom>
        </p:spPr>
        <p:txBody>
          <a:bodyPr anchor="t" rtlCol="false" tIns="0" lIns="0" bIns="0" rIns="0">
            <a:spAutoFit/>
          </a:bodyPr>
          <a:lstStyle/>
          <a:p>
            <a:pPr algn="r" marL="0" indent="0" lvl="0">
              <a:lnSpc>
                <a:spcPts val="2748"/>
              </a:lnSpc>
              <a:spcBef>
                <a:spcPct val="0"/>
              </a:spcBef>
            </a:pPr>
            <a:r>
              <a:rPr lang="en-US" sz="2748" spc="-217">
                <a:solidFill>
                  <a:srgbClr val="000000"/>
                </a:solidFill>
                <a:latin typeface="Archivo Black"/>
                <a:ea typeface="Archivo Black"/>
                <a:cs typeface="Archivo Black"/>
                <a:sym typeface="Archivo Black"/>
              </a:rPr>
              <a:t>Digital System Design</a:t>
            </a:r>
          </a:p>
        </p:txBody>
      </p:sp>
      <p:sp>
        <p:nvSpPr>
          <p:cNvPr name="TextBox 6" id="6"/>
          <p:cNvSpPr txBox="true"/>
          <p:nvPr/>
        </p:nvSpPr>
        <p:spPr>
          <a:xfrm rot="0">
            <a:off x="1028700" y="8677224"/>
            <a:ext cx="3366096" cy="236855"/>
          </a:xfrm>
          <a:prstGeom prst="rect">
            <a:avLst/>
          </a:prstGeom>
        </p:spPr>
        <p:txBody>
          <a:bodyPr anchor="t" rtlCol="false" tIns="0" lIns="0" bIns="0" rIns="0">
            <a:spAutoFit/>
          </a:bodyPr>
          <a:lstStyle/>
          <a:p>
            <a:pPr algn="l" marL="0" indent="0" lvl="0">
              <a:lnSpc>
                <a:spcPts val="2079"/>
              </a:lnSpc>
              <a:spcBef>
                <a:spcPct val="0"/>
              </a:spcBef>
            </a:pPr>
            <a:r>
              <a:rPr lang="en-US" b="true" sz="1599">
                <a:solidFill>
                  <a:srgbClr val="2B2B2B"/>
                </a:solidFill>
                <a:latin typeface="Garet Bold"/>
                <a:ea typeface="Garet Bold"/>
                <a:cs typeface="Garet Bold"/>
                <a:sym typeface="Garet Bold"/>
              </a:rPr>
              <a:t>NAME OF PROJECT:</a:t>
            </a:r>
          </a:p>
        </p:txBody>
      </p:sp>
      <p:sp>
        <p:nvSpPr>
          <p:cNvPr name="TextBox 7" id="7"/>
          <p:cNvSpPr txBox="true"/>
          <p:nvPr/>
        </p:nvSpPr>
        <p:spPr>
          <a:xfrm rot="0">
            <a:off x="1028700" y="8966251"/>
            <a:ext cx="3366096" cy="236855"/>
          </a:xfrm>
          <a:prstGeom prst="rect">
            <a:avLst/>
          </a:prstGeom>
        </p:spPr>
        <p:txBody>
          <a:bodyPr anchor="t" rtlCol="false" tIns="0" lIns="0" bIns="0" rIns="0">
            <a:spAutoFit/>
          </a:bodyPr>
          <a:lstStyle/>
          <a:p>
            <a:pPr algn="l" marL="0" indent="0" lvl="0">
              <a:lnSpc>
                <a:spcPts val="2079"/>
              </a:lnSpc>
              <a:spcBef>
                <a:spcPct val="0"/>
              </a:spcBef>
            </a:pPr>
            <a:r>
              <a:rPr lang="en-US" b="true" sz="1599">
                <a:solidFill>
                  <a:srgbClr val="2B2B2B"/>
                </a:solidFill>
                <a:latin typeface="Garet Bold"/>
                <a:ea typeface="Garet Bold"/>
                <a:cs typeface="Garet Bold"/>
                <a:sym typeface="Garet Bold"/>
              </a:rPr>
              <a:t>Write here</a:t>
            </a:r>
          </a:p>
        </p:txBody>
      </p:sp>
      <p:sp>
        <p:nvSpPr>
          <p:cNvPr name="TextBox 8" id="8"/>
          <p:cNvSpPr txBox="true"/>
          <p:nvPr/>
        </p:nvSpPr>
        <p:spPr>
          <a:xfrm rot="0">
            <a:off x="4394796" y="8677224"/>
            <a:ext cx="3366096" cy="236855"/>
          </a:xfrm>
          <a:prstGeom prst="rect">
            <a:avLst/>
          </a:prstGeom>
        </p:spPr>
        <p:txBody>
          <a:bodyPr anchor="t" rtlCol="false" tIns="0" lIns="0" bIns="0" rIns="0">
            <a:spAutoFit/>
          </a:bodyPr>
          <a:lstStyle/>
          <a:p>
            <a:pPr algn="l" marL="0" indent="0" lvl="0">
              <a:lnSpc>
                <a:spcPts val="2079"/>
              </a:lnSpc>
              <a:spcBef>
                <a:spcPct val="0"/>
              </a:spcBef>
            </a:pPr>
            <a:r>
              <a:rPr lang="en-US" b="true" sz="1599">
                <a:solidFill>
                  <a:srgbClr val="2B2B2B"/>
                </a:solidFill>
                <a:latin typeface="Garet Bold"/>
                <a:ea typeface="Garet Bold"/>
                <a:cs typeface="Garet Bold"/>
                <a:sym typeface="Garet Bold"/>
              </a:rPr>
              <a:t>PRESENTED BY:</a:t>
            </a:r>
          </a:p>
        </p:txBody>
      </p:sp>
      <p:sp>
        <p:nvSpPr>
          <p:cNvPr name="TextBox 9" id="9"/>
          <p:cNvSpPr txBox="true"/>
          <p:nvPr/>
        </p:nvSpPr>
        <p:spPr>
          <a:xfrm rot="0">
            <a:off x="4394796" y="8966251"/>
            <a:ext cx="3366096" cy="236855"/>
          </a:xfrm>
          <a:prstGeom prst="rect">
            <a:avLst/>
          </a:prstGeom>
        </p:spPr>
        <p:txBody>
          <a:bodyPr anchor="t" rtlCol="false" tIns="0" lIns="0" bIns="0" rIns="0">
            <a:spAutoFit/>
          </a:bodyPr>
          <a:lstStyle/>
          <a:p>
            <a:pPr algn="l" marL="0" indent="0" lvl="0">
              <a:lnSpc>
                <a:spcPts val="2079"/>
              </a:lnSpc>
              <a:spcBef>
                <a:spcPct val="0"/>
              </a:spcBef>
            </a:pPr>
            <a:r>
              <a:rPr lang="en-US" sz="1599">
                <a:solidFill>
                  <a:srgbClr val="2B2B2B"/>
                </a:solidFill>
                <a:latin typeface="Garet"/>
                <a:ea typeface="Garet"/>
                <a:cs typeface="Garet"/>
                <a:sym typeface="Garet"/>
              </a:rPr>
              <a:t>Write here</a:t>
            </a:r>
          </a:p>
        </p:txBody>
      </p:sp>
      <p:sp>
        <p:nvSpPr>
          <p:cNvPr name="TextBox 10" id="10"/>
          <p:cNvSpPr txBox="true"/>
          <p:nvPr/>
        </p:nvSpPr>
        <p:spPr>
          <a:xfrm rot="0">
            <a:off x="7760892" y="8677224"/>
            <a:ext cx="3366096" cy="236855"/>
          </a:xfrm>
          <a:prstGeom prst="rect">
            <a:avLst/>
          </a:prstGeom>
        </p:spPr>
        <p:txBody>
          <a:bodyPr anchor="t" rtlCol="false" tIns="0" lIns="0" bIns="0" rIns="0">
            <a:spAutoFit/>
          </a:bodyPr>
          <a:lstStyle/>
          <a:p>
            <a:pPr algn="l" marL="0" indent="0" lvl="0">
              <a:lnSpc>
                <a:spcPts val="2079"/>
              </a:lnSpc>
              <a:spcBef>
                <a:spcPct val="0"/>
              </a:spcBef>
            </a:pPr>
            <a:r>
              <a:rPr lang="en-US" b="true" sz="1599">
                <a:solidFill>
                  <a:srgbClr val="2B2B2B"/>
                </a:solidFill>
                <a:latin typeface="Garet Bold"/>
                <a:ea typeface="Garet Bold"/>
                <a:cs typeface="Garet Bold"/>
                <a:sym typeface="Garet Bold"/>
              </a:rPr>
              <a:t>PRESENTED TO:</a:t>
            </a:r>
          </a:p>
        </p:txBody>
      </p:sp>
      <p:sp>
        <p:nvSpPr>
          <p:cNvPr name="TextBox 11" id="11"/>
          <p:cNvSpPr txBox="true"/>
          <p:nvPr/>
        </p:nvSpPr>
        <p:spPr>
          <a:xfrm rot="0">
            <a:off x="7760892" y="8966251"/>
            <a:ext cx="3366096" cy="236855"/>
          </a:xfrm>
          <a:prstGeom prst="rect">
            <a:avLst/>
          </a:prstGeom>
        </p:spPr>
        <p:txBody>
          <a:bodyPr anchor="t" rtlCol="false" tIns="0" lIns="0" bIns="0" rIns="0">
            <a:spAutoFit/>
          </a:bodyPr>
          <a:lstStyle/>
          <a:p>
            <a:pPr algn="l" marL="0" indent="0" lvl="0">
              <a:lnSpc>
                <a:spcPts val="2079"/>
              </a:lnSpc>
              <a:spcBef>
                <a:spcPct val="0"/>
              </a:spcBef>
            </a:pPr>
            <a:r>
              <a:rPr lang="en-US" sz="1599">
                <a:solidFill>
                  <a:srgbClr val="2B2B2B"/>
                </a:solidFill>
                <a:latin typeface="Garet"/>
                <a:ea typeface="Garet"/>
                <a:cs typeface="Garet"/>
                <a:sym typeface="Garet"/>
              </a:rPr>
              <a:t>Write here</a:t>
            </a:r>
          </a:p>
        </p:txBody>
      </p:sp>
      <p:sp>
        <p:nvSpPr>
          <p:cNvPr name="TextBox 12" id="12"/>
          <p:cNvSpPr txBox="true"/>
          <p:nvPr/>
        </p:nvSpPr>
        <p:spPr>
          <a:xfrm rot="0">
            <a:off x="1968701" y="990600"/>
            <a:ext cx="4321082" cy="621030"/>
          </a:xfrm>
          <a:prstGeom prst="rect">
            <a:avLst/>
          </a:prstGeom>
        </p:spPr>
        <p:txBody>
          <a:bodyPr anchor="t" rtlCol="false" tIns="0" lIns="0" bIns="0" rIns="0">
            <a:spAutoFit/>
          </a:bodyPr>
          <a:lstStyle/>
          <a:p>
            <a:pPr algn="l">
              <a:lnSpc>
                <a:spcPts val="2520"/>
              </a:lnSpc>
            </a:pPr>
            <a:r>
              <a:rPr lang="en-US" sz="1800">
                <a:solidFill>
                  <a:srgbClr val="545454"/>
                </a:solidFill>
                <a:latin typeface="Garet Light"/>
                <a:ea typeface="Garet Light"/>
                <a:cs typeface="Garet Light"/>
                <a:sym typeface="Garet Light"/>
              </a:rPr>
              <a:t>Add company name here | MM/DD/YYYY</a:t>
            </a:r>
          </a:p>
        </p:txBody>
      </p:sp>
      <p:sp>
        <p:nvSpPr>
          <p:cNvPr name="TextBox 13" id="13"/>
          <p:cNvSpPr txBox="true"/>
          <p:nvPr/>
        </p:nvSpPr>
        <p:spPr>
          <a:xfrm rot="0">
            <a:off x="12088760" y="954405"/>
            <a:ext cx="5170540" cy="365760"/>
          </a:xfrm>
          <a:prstGeom prst="rect">
            <a:avLst/>
          </a:prstGeom>
        </p:spPr>
        <p:txBody>
          <a:bodyPr anchor="t" rtlCol="false" tIns="0" lIns="0" bIns="0" rIns="0">
            <a:spAutoFit/>
          </a:bodyPr>
          <a:lstStyle/>
          <a:p>
            <a:pPr algn="l">
              <a:lnSpc>
                <a:spcPts val="2939"/>
              </a:lnSpc>
              <a:spcBef>
                <a:spcPct val="0"/>
              </a:spcBef>
            </a:pPr>
            <a:r>
              <a:rPr lang="en-US" sz="2099">
                <a:solidFill>
                  <a:srgbClr val="000000"/>
                </a:solidFill>
                <a:latin typeface="Garet"/>
                <a:ea typeface="Garet"/>
                <a:cs typeface="Garet"/>
                <a:sym typeface="Garet"/>
              </a:rPr>
              <a:t>This presentation has live captioning</a:t>
            </a:r>
          </a:p>
        </p:txBody>
      </p:sp>
      <p:sp>
        <p:nvSpPr>
          <p:cNvPr name="Freeform 14" id="14"/>
          <p:cNvSpPr/>
          <p:nvPr/>
        </p:nvSpPr>
        <p:spPr>
          <a:xfrm flipH="false" flipV="false" rot="0">
            <a:off x="11750642" y="982048"/>
            <a:ext cx="338117" cy="338117"/>
          </a:xfrm>
          <a:custGeom>
            <a:avLst/>
            <a:gdLst/>
            <a:ahLst/>
            <a:cxnLst/>
            <a:rect r="r" b="b" t="t" l="l"/>
            <a:pathLst>
              <a:path h="338117" w="338117">
                <a:moveTo>
                  <a:pt x="0" y="0"/>
                </a:moveTo>
                <a:lnTo>
                  <a:pt x="338118" y="0"/>
                </a:lnTo>
                <a:lnTo>
                  <a:pt x="338118" y="338117"/>
                </a:lnTo>
                <a:lnTo>
                  <a:pt x="0" y="3381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6485854" y="3950633"/>
            <a:ext cx="10773446" cy="2304638"/>
          </a:xfrm>
          <a:prstGeom prst="rect">
            <a:avLst/>
          </a:prstGeom>
        </p:spPr>
        <p:txBody>
          <a:bodyPr anchor="t" rtlCol="false" tIns="0" lIns="0" bIns="0" rIns="0">
            <a:spAutoFit/>
          </a:bodyPr>
          <a:lstStyle/>
          <a:p>
            <a:pPr algn="r" marL="0" indent="0" lvl="0">
              <a:lnSpc>
                <a:spcPts val="8490"/>
              </a:lnSpc>
              <a:spcBef>
                <a:spcPct val="0"/>
              </a:spcBef>
            </a:pPr>
            <a:r>
              <a:rPr lang="en-US" sz="10885" spc="-859">
                <a:solidFill>
                  <a:srgbClr val="000000"/>
                </a:solidFill>
                <a:latin typeface="Archivo Black"/>
                <a:ea typeface="Archivo Black"/>
                <a:cs typeface="Archivo Black"/>
                <a:sym typeface="Archivo Black"/>
              </a:rPr>
              <a:t>FINAL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028700" y="2308748"/>
            <a:ext cx="16230600" cy="4823460"/>
          </a:xfrm>
          <a:prstGeom prst="rect">
            <a:avLst/>
          </a:prstGeom>
        </p:spPr>
        <p:txBody>
          <a:bodyPr anchor="t" rtlCol="false" tIns="0" lIns="0" bIns="0" rIns="0">
            <a:spAutoFit/>
          </a:bodyPr>
          <a:lstStyle/>
          <a:p>
            <a:pPr algn="just">
              <a:lnSpc>
                <a:spcPts val="2939"/>
              </a:lnSpc>
            </a:pPr>
            <a:r>
              <a:rPr lang="en-US" sz="2099">
                <a:solidFill>
                  <a:srgbClr val="000000"/>
                </a:solidFill>
                <a:latin typeface="Garet"/>
                <a:ea typeface="Garet"/>
                <a:cs typeface="Garet"/>
                <a:sym typeface="Garet"/>
              </a:rPr>
              <a:t> The CORDIC micro-rotation angles are generated using a Python program. The set of angles will function as a lookup table that will be referred to for each iteration. Each angle is converted from</a:t>
            </a:r>
            <a:r>
              <a:rPr lang="en-US" sz="2099">
                <a:solidFill>
                  <a:srgbClr val="000000"/>
                </a:solidFill>
                <a:latin typeface="Garet"/>
                <a:ea typeface="Garet"/>
                <a:cs typeface="Garet"/>
                <a:sym typeface="Garet"/>
              </a:rPr>
              <a:t> radians </a:t>
            </a:r>
            <a:r>
              <a:rPr lang="en-US" sz="2099">
                <a:solidFill>
                  <a:srgbClr val="000000"/>
                </a:solidFill>
                <a:latin typeface="Garet"/>
                <a:ea typeface="Garet"/>
                <a:cs typeface="Garet"/>
                <a:sym typeface="Garet"/>
              </a:rPr>
              <a:t>to degre</a:t>
            </a:r>
            <a:r>
              <a:rPr lang="en-US" sz="2099">
                <a:solidFill>
                  <a:srgbClr val="000000"/>
                </a:solidFill>
                <a:latin typeface="Garet"/>
                <a:ea typeface="Garet"/>
                <a:cs typeface="Garet"/>
                <a:sym typeface="Garet"/>
              </a:rPr>
              <a:t>es and then scaled into 32</a:t>
            </a:r>
            <a:r>
              <a:rPr lang="en-US" sz="2099">
                <a:solidFill>
                  <a:srgbClr val="000000"/>
                </a:solidFill>
                <a:latin typeface="Garet"/>
                <a:ea typeface="Garet"/>
                <a:cs typeface="Garet"/>
                <a:sym typeface="Garet"/>
              </a:rPr>
              <a:t>-</a:t>
            </a:r>
            <a:r>
              <a:rPr lang="en-US" sz="2099">
                <a:solidFill>
                  <a:srgbClr val="000000"/>
                </a:solidFill>
                <a:latin typeface="Garet"/>
                <a:ea typeface="Garet"/>
                <a:cs typeface="Garet"/>
                <a:sym typeface="Garet"/>
              </a:rPr>
              <a:t>b</a:t>
            </a:r>
            <a:r>
              <a:rPr lang="en-US" sz="2099">
                <a:solidFill>
                  <a:srgbClr val="000000"/>
                </a:solidFill>
                <a:latin typeface="Garet"/>
                <a:ea typeface="Garet"/>
                <a:cs typeface="Garet"/>
                <a:sym typeface="Garet"/>
              </a:rPr>
              <a:t>i</a:t>
            </a:r>
            <a:r>
              <a:rPr lang="en-US" sz="2099">
                <a:solidFill>
                  <a:srgbClr val="000000"/>
                </a:solidFill>
                <a:latin typeface="Garet"/>
                <a:ea typeface="Garet"/>
                <a:cs typeface="Garet"/>
                <a:sym typeface="Garet"/>
              </a:rPr>
              <a:t>t phase-acc</a:t>
            </a:r>
            <a:r>
              <a:rPr lang="en-US" sz="2099">
                <a:solidFill>
                  <a:srgbClr val="000000"/>
                </a:solidFill>
                <a:latin typeface="Garet"/>
                <a:ea typeface="Garet"/>
                <a:cs typeface="Garet"/>
                <a:sym typeface="Garet"/>
              </a:rPr>
              <a:t>umulator units. It will print each value in the appropriate hexadecimal format so that it can be directly pasted into the VHDL script.  </a:t>
            </a:r>
          </a:p>
          <a:p>
            <a:pPr algn="l">
              <a:lnSpc>
                <a:spcPts val="2939"/>
              </a:lnSpc>
            </a:pPr>
          </a:p>
          <a:p>
            <a:pPr algn="l">
              <a:lnSpc>
                <a:spcPts val="2939"/>
              </a:lnSpc>
            </a:pPr>
            <a:r>
              <a:rPr lang="en-US" sz="2099">
                <a:solidFill>
                  <a:srgbClr val="000000"/>
                </a:solidFill>
                <a:latin typeface="Garet"/>
                <a:ea typeface="Garet"/>
                <a:cs typeface="Garet"/>
                <a:sym typeface="Garet"/>
              </a:rPr>
              <a:t> Once the cosine and sine carrier signals are generated, they will be multiplied by the value of the I and Q components, respectively. The resulting output will be 18 bits to prevent overflow since a multiplication between a 16-bit and a 2-bit value will at most yield an 18-bit value. Afterward, the two results are added to produce the final modulated signal. An n-bit adder is used to achieve this functionality, which consists of full adders generated using the for generate construct in VHDL. Finally, structural modeling is employed to interconnect all the lower-level components to produce the modulated signal based on the bit-pairs. </a:t>
            </a:r>
          </a:p>
          <a:p>
            <a:pPr algn="ctr">
              <a:lnSpc>
                <a:spcPts val="2939"/>
              </a:lnSpc>
            </a:pPr>
          </a:p>
          <a:p>
            <a:pPr algn="l">
              <a:lnSpc>
                <a:spcPts val="2939"/>
              </a:lnSpc>
            </a:pPr>
          </a:p>
        </p:txBody>
      </p:sp>
      <p:sp>
        <p:nvSpPr>
          <p:cNvPr name="Freeform 4" id="4"/>
          <p:cNvSpPr/>
          <p:nvPr/>
        </p:nvSpPr>
        <p:spPr>
          <a:xfrm flipH="false" flipV="false" rot="0">
            <a:off x="10835772" y="6185584"/>
            <a:ext cx="6423528" cy="3862146"/>
          </a:xfrm>
          <a:custGeom>
            <a:avLst/>
            <a:gdLst/>
            <a:ahLst/>
            <a:cxnLst/>
            <a:rect r="r" b="b" t="t" l="l"/>
            <a:pathLst>
              <a:path h="3862146" w="6423528">
                <a:moveTo>
                  <a:pt x="0" y="0"/>
                </a:moveTo>
                <a:lnTo>
                  <a:pt x="6423528" y="0"/>
                </a:lnTo>
                <a:lnTo>
                  <a:pt x="6423528" y="3862146"/>
                </a:lnTo>
                <a:lnTo>
                  <a:pt x="0" y="3862146"/>
                </a:lnTo>
                <a:lnTo>
                  <a:pt x="0" y="0"/>
                </a:lnTo>
                <a:close/>
              </a:path>
            </a:pathLst>
          </a:custGeom>
          <a:blipFill>
            <a:blip r:embed="rId3"/>
            <a:stretch>
              <a:fillRect l="0" t="0" r="0" b="0"/>
            </a:stretch>
          </a:blipFill>
        </p:spPr>
      </p:sp>
      <p:sp>
        <p:nvSpPr>
          <p:cNvPr name="Freeform 5" id="5"/>
          <p:cNvSpPr/>
          <p:nvPr/>
        </p:nvSpPr>
        <p:spPr>
          <a:xfrm flipH="false" flipV="false" rot="0">
            <a:off x="2005697" y="6517510"/>
            <a:ext cx="5249398" cy="3530220"/>
          </a:xfrm>
          <a:custGeom>
            <a:avLst/>
            <a:gdLst/>
            <a:ahLst/>
            <a:cxnLst/>
            <a:rect r="r" b="b" t="t" l="l"/>
            <a:pathLst>
              <a:path h="3530220" w="5249398">
                <a:moveTo>
                  <a:pt x="0" y="0"/>
                </a:moveTo>
                <a:lnTo>
                  <a:pt x="5249399" y="0"/>
                </a:lnTo>
                <a:lnTo>
                  <a:pt x="5249399" y="3530220"/>
                </a:lnTo>
                <a:lnTo>
                  <a:pt x="0" y="3530220"/>
                </a:lnTo>
                <a:lnTo>
                  <a:pt x="0" y="0"/>
                </a:lnTo>
                <a:close/>
              </a:path>
            </a:pathLst>
          </a:custGeom>
          <a:blipFill>
            <a:blip r:embed="rId4"/>
            <a:stretch>
              <a:fillRect l="0" t="0" r="0" b="0"/>
            </a:stretch>
          </a:blipFill>
        </p:spPr>
      </p:sp>
      <p:sp>
        <p:nvSpPr>
          <p:cNvPr name="TextBox 6" id="6"/>
          <p:cNvSpPr txBox="true"/>
          <p:nvPr/>
        </p:nvSpPr>
        <p:spPr>
          <a:xfrm rot="0">
            <a:off x="1028700" y="1320410"/>
            <a:ext cx="7203393" cy="785704"/>
          </a:xfrm>
          <a:prstGeom prst="rect">
            <a:avLst/>
          </a:prstGeom>
        </p:spPr>
        <p:txBody>
          <a:bodyPr anchor="t" rtlCol="false" tIns="0" lIns="0" bIns="0" rIns="0">
            <a:spAutoFit/>
          </a:bodyPr>
          <a:lstStyle/>
          <a:p>
            <a:pPr algn="just" marL="0" indent="0" lvl="0">
              <a:lnSpc>
                <a:spcPts val="5808"/>
              </a:lnSpc>
              <a:spcBef>
                <a:spcPct val="0"/>
              </a:spcBef>
            </a:pPr>
            <a:r>
              <a:rPr lang="en-US" sz="5808" spc="-458">
                <a:solidFill>
                  <a:srgbClr val="000000"/>
                </a:solidFill>
                <a:latin typeface="Archivo Black"/>
                <a:ea typeface="Archivo Black"/>
                <a:cs typeface="Archivo Black"/>
                <a:sym typeface="Archivo Black"/>
              </a:rPr>
              <a:t>Implementations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grpSp>
        <p:nvGrpSpPr>
          <p:cNvPr name="Group 3" id="3"/>
          <p:cNvGrpSpPr/>
          <p:nvPr/>
        </p:nvGrpSpPr>
        <p:grpSpPr>
          <a:xfrm rot="0">
            <a:off x="1028700" y="838333"/>
            <a:ext cx="5223155" cy="722095"/>
            <a:chOff x="0" y="0"/>
            <a:chExt cx="1375646" cy="190181"/>
          </a:xfrm>
        </p:grpSpPr>
        <p:sp>
          <p:nvSpPr>
            <p:cNvPr name="Freeform 4" id="4"/>
            <p:cNvSpPr/>
            <p:nvPr/>
          </p:nvSpPr>
          <p:spPr>
            <a:xfrm flipH="false" flipV="false" rot="0">
              <a:off x="0" y="0"/>
              <a:ext cx="1375646" cy="190181"/>
            </a:xfrm>
            <a:custGeom>
              <a:avLst/>
              <a:gdLst/>
              <a:ahLst/>
              <a:cxnLst/>
              <a:rect r="r" b="b" t="t" l="l"/>
              <a:pathLst>
                <a:path h="190181" w="1375646">
                  <a:moveTo>
                    <a:pt x="29645" y="0"/>
                  </a:moveTo>
                  <a:lnTo>
                    <a:pt x="1346001" y="0"/>
                  </a:lnTo>
                  <a:cubicBezTo>
                    <a:pt x="1353863" y="0"/>
                    <a:pt x="1361404" y="3123"/>
                    <a:pt x="1366963" y="8683"/>
                  </a:cubicBezTo>
                  <a:cubicBezTo>
                    <a:pt x="1372523" y="14242"/>
                    <a:pt x="1375646" y="21782"/>
                    <a:pt x="1375646" y="29645"/>
                  </a:cubicBezTo>
                  <a:lnTo>
                    <a:pt x="1375646" y="160537"/>
                  </a:lnTo>
                  <a:cubicBezTo>
                    <a:pt x="1375646" y="168399"/>
                    <a:pt x="1372523" y="175939"/>
                    <a:pt x="1366963" y="181499"/>
                  </a:cubicBezTo>
                  <a:cubicBezTo>
                    <a:pt x="1361404" y="187058"/>
                    <a:pt x="1353863" y="190181"/>
                    <a:pt x="1346001" y="190181"/>
                  </a:cubicBezTo>
                  <a:lnTo>
                    <a:pt x="29645" y="190181"/>
                  </a:lnTo>
                  <a:cubicBezTo>
                    <a:pt x="21782" y="190181"/>
                    <a:pt x="14242" y="187058"/>
                    <a:pt x="8683" y="181499"/>
                  </a:cubicBezTo>
                  <a:cubicBezTo>
                    <a:pt x="3123" y="175939"/>
                    <a:pt x="0" y="168399"/>
                    <a:pt x="0" y="160537"/>
                  </a:cubicBezTo>
                  <a:lnTo>
                    <a:pt x="0" y="29645"/>
                  </a:lnTo>
                  <a:cubicBezTo>
                    <a:pt x="0" y="21782"/>
                    <a:pt x="3123" y="14242"/>
                    <a:pt x="8683" y="8683"/>
                  </a:cubicBezTo>
                  <a:cubicBezTo>
                    <a:pt x="14242" y="3123"/>
                    <a:pt x="21782" y="0"/>
                    <a:pt x="29645" y="0"/>
                  </a:cubicBezTo>
                  <a:close/>
                </a:path>
              </a:pathLst>
            </a:custGeom>
            <a:solidFill>
              <a:srgbClr val="545454"/>
            </a:solidFill>
          </p:spPr>
        </p:sp>
        <p:sp>
          <p:nvSpPr>
            <p:cNvPr name="TextBox 5" id="5"/>
            <p:cNvSpPr txBox="true"/>
            <p:nvPr/>
          </p:nvSpPr>
          <p:spPr>
            <a:xfrm>
              <a:off x="0" y="-47625"/>
              <a:ext cx="1375646" cy="237806"/>
            </a:xfrm>
            <a:prstGeom prst="rect">
              <a:avLst/>
            </a:prstGeom>
          </p:spPr>
          <p:txBody>
            <a:bodyPr anchor="ctr" rtlCol="false" tIns="50800" lIns="50800" bIns="50800" rIns="50800"/>
            <a:lstStyle/>
            <a:p>
              <a:pPr algn="ctr">
                <a:lnSpc>
                  <a:spcPts val="2939"/>
                </a:lnSpc>
              </a:pPr>
              <a:r>
                <a:rPr lang="en-US" b="true" sz="2099">
                  <a:solidFill>
                    <a:srgbClr val="FFFFFF"/>
                  </a:solidFill>
                  <a:latin typeface="Garet Bold"/>
                  <a:ea typeface="Garet Bold"/>
                  <a:cs typeface="Garet Bold"/>
                  <a:sym typeface="Garet Bold"/>
                </a:rPr>
                <a:t>Module</a:t>
              </a:r>
            </a:p>
          </p:txBody>
        </p:sp>
      </p:grpSp>
      <p:grpSp>
        <p:nvGrpSpPr>
          <p:cNvPr name="Group 6" id="6"/>
          <p:cNvGrpSpPr/>
          <p:nvPr/>
        </p:nvGrpSpPr>
        <p:grpSpPr>
          <a:xfrm rot="0">
            <a:off x="6532422" y="838333"/>
            <a:ext cx="5223155" cy="722095"/>
            <a:chOff x="0" y="0"/>
            <a:chExt cx="1375646" cy="190181"/>
          </a:xfrm>
        </p:grpSpPr>
        <p:sp>
          <p:nvSpPr>
            <p:cNvPr name="Freeform 7" id="7"/>
            <p:cNvSpPr/>
            <p:nvPr/>
          </p:nvSpPr>
          <p:spPr>
            <a:xfrm flipH="false" flipV="false" rot="0">
              <a:off x="0" y="0"/>
              <a:ext cx="1375646" cy="190181"/>
            </a:xfrm>
            <a:custGeom>
              <a:avLst/>
              <a:gdLst/>
              <a:ahLst/>
              <a:cxnLst/>
              <a:rect r="r" b="b" t="t" l="l"/>
              <a:pathLst>
                <a:path h="190181" w="1375646">
                  <a:moveTo>
                    <a:pt x="29645" y="0"/>
                  </a:moveTo>
                  <a:lnTo>
                    <a:pt x="1346001" y="0"/>
                  </a:lnTo>
                  <a:cubicBezTo>
                    <a:pt x="1353863" y="0"/>
                    <a:pt x="1361404" y="3123"/>
                    <a:pt x="1366963" y="8683"/>
                  </a:cubicBezTo>
                  <a:cubicBezTo>
                    <a:pt x="1372523" y="14242"/>
                    <a:pt x="1375646" y="21782"/>
                    <a:pt x="1375646" y="29645"/>
                  </a:cubicBezTo>
                  <a:lnTo>
                    <a:pt x="1375646" y="160537"/>
                  </a:lnTo>
                  <a:cubicBezTo>
                    <a:pt x="1375646" y="168399"/>
                    <a:pt x="1372523" y="175939"/>
                    <a:pt x="1366963" y="181499"/>
                  </a:cubicBezTo>
                  <a:cubicBezTo>
                    <a:pt x="1361404" y="187058"/>
                    <a:pt x="1353863" y="190181"/>
                    <a:pt x="1346001" y="190181"/>
                  </a:cubicBezTo>
                  <a:lnTo>
                    <a:pt x="29645" y="190181"/>
                  </a:lnTo>
                  <a:cubicBezTo>
                    <a:pt x="21782" y="190181"/>
                    <a:pt x="14242" y="187058"/>
                    <a:pt x="8683" y="181499"/>
                  </a:cubicBezTo>
                  <a:cubicBezTo>
                    <a:pt x="3123" y="175939"/>
                    <a:pt x="0" y="168399"/>
                    <a:pt x="0" y="160537"/>
                  </a:cubicBezTo>
                  <a:lnTo>
                    <a:pt x="0" y="29645"/>
                  </a:lnTo>
                  <a:cubicBezTo>
                    <a:pt x="0" y="21782"/>
                    <a:pt x="3123" y="14242"/>
                    <a:pt x="8683" y="8683"/>
                  </a:cubicBezTo>
                  <a:cubicBezTo>
                    <a:pt x="14242" y="3123"/>
                    <a:pt x="21782" y="0"/>
                    <a:pt x="29645" y="0"/>
                  </a:cubicBezTo>
                  <a:close/>
                </a:path>
              </a:pathLst>
            </a:custGeom>
            <a:solidFill>
              <a:srgbClr val="545454"/>
            </a:solidFill>
          </p:spPr>
        </p:sp>
        <p:sp>
          <p:nvSpPr>
            <p:cNvPr name="TextBox 8" id="8"/>
            <p:cNvSpPr txBox="true"/>
            <p:nvPr/>
          </p:nvSpPr>
          <p:spPr>
            <a:xfrm>
              <a:off x="0" y="-47625"/>
              <a:ext cx="1375646" cy="237806"/>
            </a:xfrm>
            <a:prstGeom prst="rect">
              <a:avLst/>
            </a:prstGeom>
          </p:spPr>
          <p:txBody>
            <a:bodyPr anchor="ctr" rtlCol="false" tIns="50800" lIns="50800" bIns="50800" rIns="50800"/>
            <a:lstStyle/>
            <a:p>
              <a:pPr algn="ctr">
                <a:lnSpc>
                  <a:spcPts val="2939"/>
                </a:lnSpc>
              </a:pPr>
              <a:r>
                <a:rPr lang="en-US" b="true" sz="2099">
                  <a:solidFill>
                    <a:srgbClr val="FFFFFF"/>
                  </a:solidFill>
                  <a:latin typeface="Garet Bold"/>
                  <a:ea typeface="Garet Bold"/>
                  <a:cs typeface="Garet Bold"/>
                  <a:sym typeface="Garet Bold"/>
                </a:rPr>
                <a:t>Test Objective</a:t>
              </a:r>
            </a:p>
          </p:txBody>
        </p:sp>
      </p:grpSp>
      <p:grpSp>
        <p:nvGrpSpPr>
          <p:cNvPr name="Group 9" id="9"/>
          <p:cNvGrpSpPr/>
          <p:nvPr/>
        </p:nvGrpSpPr>
        <p:grpSpPr>
          <a:xfrm rot="0">
            <a:off x="12036145" y="838333"/>
            <a:ext cx="5223155" cy="722095"/>
            <a:chOff x="0" y="0"/>
            <a:chExt cx="1375646" cy="190181"/>
          </a:xfrm>
        </p:grpSpPr>
        <p:sp>
          <p:nvSpPr>
            <p:cNvPr name="Freeform 10" id="10"/>
            <p:cNvSpPr/>
            <p:nvPr/>
          </p:nvSpPr>
          <p:spPr>
            <a:xfrm flipH="false" flipV="false" rot="0">
              <a:off x="0" y="0"/>
              <a:ext cx="1375646" cy="190181"/>
            </a:xfrm>
            <a:custGeom>
              <a:avLst/>
              <a:gdLst/>
              <a:ahLst/>
              <a:cxnLst/>
              <a:rect r="r" b="b" t="t" l="l"/>
              <a:pathLst>
                <a:path h="190181" w="1375646">
                  <a:moveTo>
                    <a:pt x="29645" y="0"/>
                  </a:moveTo>
                  <a:lnTo>
                    <a:pt x="1346001" y="0"/>
                  </a:lnTo>
                  <a:cubicBezTo>
                    <a:pt x="1353863" y="0"/>
                    <a:pt x="1361404" y="3123"/>
                    <a:pt x="1366963" y="8683"/>
                  </a:cubicBezTo>
                  <a:cubicBezTo>
                    <a:pt x="1372523" y="14242"/>
                    <a:pt x="1375646" y="21782"/>
                    <a:pt x="1375646" y="29645"/>
                  </a:cubicBezTo>
                  <a:lnTo>
                    <a:pt x="1375646" y="160537"/>
                  </a:lnTo>
                  <a:cubicBezTo>
                    <a:pt x="1375646" y="168399"/>
                    <a:pt x="1372523" y="175939"/>
                    <a:pt x="1366963" y="181499"/>
                  </a:cubicBezTo>
                  <a:cubicBezTo>
                    <a:pt x="1361404" y="187058"/>
                    <a:pt x="1353863" y="190181"/>
                    <a:pt x="1346001" y="190181"/>
                  </a:cubicBezTo>
                  <a:lnTo>
                    <a:pt x="29645" y="190181"/>
                  </a:lnTo>
                  <a:cubicBezTo>
                    <a:pt x="21782" y="190181"/>
                    <a:pt x="14242" y="187058"/>
                    <a:pt x="8683" y="181499"/>
                  </a:cubicBezTo>
                  <a:cubicBezTo>
                    <a:pt x="3123" y="175939"/>
                    <a:pt x="0" y="168399"/>
                    <a:pt x="0" y="160537"/>
                  </a:cubicBezTo>
                  <a:lnTo>
                    <a:pt x="0" y="29645"/>
                  </a:lnTo>
                  <a:cubicBezTo>
                    <a:pt x="0" y="21782"/>
                    <a:pt x="3123" y="14242"/>
                    <a:pt x="8683" y="8683"/>
                  </a:cubicBezTo>
                  <a:cubicBezTo>
                    <a:pt x="14242" y="3123"/>
                    <a:pt x="21782" y="0"/>
                    <a:pt x="29645" y="0"/>
                  </a:cubicBezTo>
                  <a:close/>
                </a:path>
              </a:pathLst>
            </a:custGeom>
            <a:solidFill>
              <a:srgbClr val="545454"/>
            </a:solidFill>
          </p:spPr>
        </p:sp>
        <p:sp>
          <p:nvSpPr>
            <p:cNvPr name="TextBox 11" id="11"/>
            <p:cNvSpPr txBox="true"/>
            <p:nvPr/>
          </p:nvSpPr>
          <p:spPr>
            <a:xfrm>
              <a:off x="0" y="-47625"/>
              <a:ext cx="1375646" cy="237806"/>
            </a:xfrm>
            <a:prstGeom prst="rect">
              <a:avLst/>
            </a:prstGeom>
          </p:spPr>
          <p:txBody>
            <a:bodyPr anchor="ctr" rtlCol="false" tIns="50800" lIns="50800" bIns="50800" rIns="50800"/>
            <a:lstStyle/>
            <a:p>
              <a:pPr algn="ctr">
                <a:lnSpc>
                  <a:spcPts val="2939"/>
                </a:lnSpc>
              </a:pPr>
              <a:r>
                <a:rPr lang="en-US" b="true" sz="2099">
                  <a:solidFill>
                    <a:srgbClr val="FFFFFF"/>
                  </a:solidFill>
                  <a:latin typeface="Garet Bold"/>
                  <a:ea typeface="Garet Bold"/>
                  <a:cs typeface="Garet Bold"/>
                  <a:sym typeface="Garet Bold"/>
                </a:rPr>
                <a:t>Methodology</a:t>
              </a:r>
            </a:p>
          </p:txBody>
        </p:sp>
      </p:grpSp>
      <p:grpSp>
        <p:nvGrpSpPr>
          <p:cNvPr name="Group 12" id="12"/>
          <p:cNvGrpSpPr/>
          <p:nvPr/>
        </p:nvGrpSpPr>
        <p:grpSpPr>
          <a:xfrm rot="0">
            <a:off x="1028700" y="1751698"/>
            <a:ext cx="5223155" cy="2191520"/>
            <a:chOff x="0" y="0"/>
            <a:chExt cx="1375646" cy="577190"/>
          </a:xfrm>
        </p:grpSpPr>
        <p:sp>
          <p:nvSpPr>
            <p:cNvPr name="Freeform 13" id="13"/>
            <p:cNvSpPr/>
            <p:nvPr/>
          </p:nvSpPr>
          <p:spPr>
            <a:xfrm flipH="false" flipV="false" rot="0">
              <a:off x="0" y="0"/>
              <a:ext cx="1375646" cy="577190"/>
            </a:xfrm>
            <a:custGeom>
              <a:avLst/>
              <a:gdLst/>
              <a:ahLst/>
              <a:cxnLst/>
              <a:rect r="r" b="b" t="t" l="l"/>
              <a:pathLst>
                <a:path h="577190" w="1375646">
                  <a:moveTo>
                    <a:pt x="29645" y="0"/>
                  </a:moveTo>
                  <a:lnTo>
                    <a:pt x="1346001" y="0"/>
                  </a:lnTo>
                  <a:cubicBezTo>
                    <a:pt x="1353863" y="0"/>
                    <a:pt x="1361404" y="3123"/>
                    <a:pt x="1366963" y="8683"/>
                  </a:cubicBezTo>
                  <a:cubicBezTo>
                    <a:pt x="1372523" y="14242"/>
                    <a:pt x="1375646" y="21782"/>
                    <a:pt x="1375646" y="29645"/>
                  </a:cubicBezTo>
                  <a:lnTo>
                    <a:pt x="1375646" y="547546"/>
                  </a:lnTo>
                  <a:cubicBezTo>
                    <a:pt x="1375646" y="555408"/>
                    <a:pt x="1372523" y="562948"/>
                    <a:pt x="1366963" y="568508"/>
                  </a:cubicBezTo>
                  <a:cubicBezTo>
                    <a:pt x="1361404" y="574067"/>
                    <a:pt x="1353863" y="577190"/>
                    <a:pt x="1346001" y="577190"/>
                  </a:cubicBezTo>
                  <a:lnTo>
                    <a:pt x="29645" y="577190"/>
                  </a:lnTo>
                  <a:cubicBezTo>
                    <a:pt x="21782" y="577190"/>
                    <a:pt x="14242" y="574067"/>
                    <a:pt x="8683" y="568508"/>
                  </a:cubicBezTo>
                  <a:cubicBezTo>
                    <a:pt x="3123" y="562948"/>
                    <a:pt x="0" y="555408"/>
                    <a:pt x="0" y="547546"/>
                  </a:cubicBezTo>
                  <a:lnTo>
                    <a:pt x="0" y="29645"/>
                  </a:lnTo>
                  <a:cubicBezTo>
                    <a:pt x="0" y="21782"/>
                    <a:pt x="3123" y="14242"/>
                    <a:pt x="8683" y="8683"/>
                  </a:cubicBezTo>
                  <a:cubicBezTo>
                    <a:pt x="14242" y="3123"/>
                    <a:pt x="21782" y="0"/>
                    <a:pt x="29645" y="0"/>
                  </a:cubicBezTo>
                  <a:close/>
                </a:path>
              </a:pathLst>
            </a:custGeom>
            <a:solidFill>
              <a:srgbClr val="3D79AA"/>
            </a:solidFill>
          </p:spPr>
        </p:sp>
        <p:sp>
          <p:nvSpPr>
            <p:cNvPr name="TextBox 14" id="14"/>
            <p:cNvSpPr txBox="true"/>
            <p:nvPr/>
          </p:nvSpPr>
          <p:spPr>
            <a:xfrm>
              <a:off x="0" y="-47625"/>
              <a:ext cx="1375646" cy="624815"/>
            </a:xfrm>
            <a:prstGeom prst="rect">
              <a:avLst/>
            </a:prstGeom>
          </p:spPr>
          <p:txBody>
            <a:bodyPr anchor="ctr" rtlCol="false" tIns="177800" lIns="177800" bIns="177800" rIns="177800"/>
            <a:lstStyle/>
            <a:p>
              <a:pPr algn="ctr">
                <a:lnSpc>
                  <a:spcPts val="2939"/>
                </a:lnSpc>
              </a:pPr>
              <a:r>
                <a:rPr lang="en-US" sz="2099">
                  <a:solidFill>
                    <a:srgbClr val="FFFFFF"/>
                  </a:solidFill>
                  <a:latin typeface="Garet"/>
                  <a:ea typeface="Garet"/>
                  <a:cs typeface="Garet"/>
                  <a:sym typeface="Garet"/>
                </a:rPr>
                <a:t>QPSK Mapper</a:t>
              </a:r>
            </a:p>
          </p:txBody>
        </p:sp>
      </p:grpSp>
      <p:grpSp>
        <p:nvGrpSpPr>
          <p:cNvPr name="Group 15" id="15"/>
          <p:cNvGrpSpPr/>
          <p:nvPr/>
        </p:nvGrpSpPr>
        <p:grpSpPr>
          <a:xfrm rot="0">
            <a:off x="6532422" y="1752468"/>
            <a:ext cx="5223155" cy="2190750"/>
            <a:chOff x="0" y="0"/>
            <a:chExt cx="1375646" cy="576988"/>
          </a:xfrm>
        </p:grpSpPr>
        <p:sp>
          <p:nvSpPr>
            <p:cNvPr name="Freeform 16" id="16"/>
            <p:cNvSpPr/>
            <p:nvPr/>
          </p:nvSpPr>
          <p:spPr>
            <a:xfrm flipH="false" flipV="false" rot="0">
              <a:off x="0" y="0"/>
              <a:ext cx="1375646" cy="576988"/>
            </a:xfrm>
            <a:custGeom>
              <a:avLst/>
              <a:gdLst/>
              <a:ahLst/>
              <a:cxnLst/>
              <a:rect r="r" b="b" t="t" l="l"/>
              <a:pathLst>
                <a:path h="576988" w="1375646">
                  <a:moveTo>
                    <a:pt x="29645" y="0"/>
                  </a:moveTo>
                  <a:lnTo>
                    <a:pt x="1346001" y="0"/>
                  </a:lnTo>
                  <a:cubicBezTo>
                    <a:pt x="1353863" y="0"/>
                    <a:pt x="1361404" y="3123"/>
                    <a:pt x="1366963" y="8683"/>
                  </a:cubicBezTo>
                  <a:cubicBezTo>
                    <a:pt x="1372523" y="14242"/>
                    <a:pt x="1375646" y="21782"/>
                    <a:pt x="1375646" y="29645"/>
                  </a:cubicBezTo>
                  <a:lnTo>
                    <a:pt x="1375646" y="547343"/>
                  </a:lnTo>
                  <a:cubicBezTo>
                    <a:pt x="1375646" y="563715"/>
                    <a:pt x="1362373" y="576988"/>
                    <a:pt x="1346001" y="576988"/>
                  </a:cubicBezTo>
                  <a:lnTo>
                    <a:pt x="29645" y="576988"/>
                  </a:lnTo>
                  <a:cubicBezTo>
                    <a:pt x="21782" y="576988"/>
                    <a:pt x="14242" y="573864"/>
                    <a:pt x="8683" y="568305"/>
                  </a:cubicBezTo>
                  <a:cubicBezTo>
                    <a:pt x="3123" y="562745"/>
                    <a:pt x="0" y="555205"/>
                    <a:pt x="0" y="547343"/>
                  </a:cubicBezTo>
                  <a:lnTo>
                    <a:pt x="0" y="29645"/>
                  </a:lnTo>
                  <a:cubicBezTo>
                    <a:pt x="0" y="21782"/>
                    <a:pt x="3123" y="14242"/>
                    <a:pt x="8683" y="8683"/>
                  </a:cubicBezTo>
                  <a:cubicBezTo>
                    <a:pt x="14242" y="3123"/>
                    <a:pt x="21782" y="0"/>
                    <a:pt x="29645" y="0"/>
                  </a:cubicBezTo>
                  <a:close/>
                </a:path>
              </a:pathLst>
            </a:custGeom>
            <a:solidFill>
              <a:srgbClr val="3D79AA"/>
            </a:solidFill>
          </p:spPr>
        </p:sp>
        <p:sp>
          <p:nvSpPr>
            <p:cNvPr name="TextBox 17" id="17"/>
            <p:cNvSpPr txBox="true"/>
            <p:nvPr/>
          </p:nvSpPr>
          <p:spPr>
            <a:xfrm>
              <a:off x="0" y="-47625"/>
              <a:ext cx="1375646" cy="624613"/>
            </a:xfrm>
            <a:prstGeom prst="rect">
              <a:avLst/>
            </a:prstGeom>
          </p:spPr>
          <p:txBody>
            <a:bodyPr anchor="ctr" rtlCol="false" tIns="177800" lIns="177800" bIns="177800" rIns="177800"/>
            <a:lstStyle/>
            <a:p>
              <a:pPr algn="ctr">
                <a:lnSpc>
                  <a:spcPts val="2939"/>
                </a:lnSpc>
              </a:pPr>
              <a:r>
                <a:rPr lang="en-US" sz="2099">
                  <a:solidFill>
                    <a:srgbClr val="FFFFFF"/>
                  </a:solidFill>
                  <a:latin typeface="Garet"/>
                  <a:ea typeface="Garet"/>
                  <a:cs typeface="Garet"/>
                  <a:sym typeface="Garet"/>
                </a:rPr>
                <a:t>The mapper correctly outputs the constellation symbol for every valid input bit-pair.</a:t>
              </a:r>
            </a:p>
          </p:txBody>
        </p:sp>
      </p:grpSp>
      <p:grpSp>
        <p:nvGrpSpPr>
          <p:cNvPr name="Group 18" id="18"/>
          <p:cNvGrpSpPr/>
          <p:nvPr/>
        </p:nvGrpSpPr>
        <p:grpSpPr>
          <a:xfrm rot="0">
            <a:off x="12036145" y="1752468"/>
            <a:ext cx="5223155" cy="2190750"/>
            <a:chOff x="0" y="0"/>
            <a:chExt cx="1375646" cy="576988"/>
          </a:xfrm>
        </p:grpSpPr>
        <p:sp>
          <p:nvSpPr>
            <p:cNvPr name="Freeform 19" id="19"/>
            <p:cNvSpPr/>
            <p:nvPr/>
          </p:nvSpPr>
          <p:spPr>
            <a:xfrm flipH="false" flipV="false" rot="0">
              <a:off x="0" y="0"/>
              <a:ext cx="1375646" cy="576988"/>
            </a:xfrm>
            <a:custGeom>
              <a:avLst/>
              <a:gdLst/>
              <a:ahLst/>
              <a:cxnLst/>
              <a:rect r="r" b="b" t="t" l="l"/>
              <a:pathLst>
                <a:path h="576988" w="1375646">
                  <a:moveTo>
                    <a:pt x="29645" y="0"/>
                  </a:moveTo>
                  <a:lnTo>
                    <a:pt x="1346001" y="0"/>
                  </a:lnTo>
                  <a:cubicBezTo>
                    <a:pt x="1353863" y="0"/>
                    <a:pt x="1361404" y="3123"/>
                    <a:pt x="1366963" y="8683"/>
                  </a:cubicBezTo>
                  <a:cubicBezTo>
                    <a:pt x="1372523" y="14242"/>
                    <a:pt x="1375646" y="21782"/>
                    <a:pt x="1375646" y="29645"/>
                  </a:cubicBezTo>
                  <a:lnTo>
                    <a:pt x="1375646" y="547343"/>
                  </a:lnTo>
                  <a:cubicBezTo>
                    <a:pt x="1375646" y="563715"/>
                    <a:pt x="1362373" y="576988"/>
                    <a:pt x="1346001" y="576988"/>
                  </a:cubicBezTo>
                  <a:lnTo>
                    <a:pt x="29645" y="576988"/>
                  </a:lnTo>
                  <a:cubicBezTo>
                    <a:pt x="21782" y="576988"/>
                    <a:pt x="14242" y="573864"/>
                    <a:pt x="8683" y="568305"/>
                  </a:cubicBezTo>
                  <a:cubicBezTo>
                    <a:pt x="3123" y="562745"/>
                    <a:pt x="0" y="555205"/>
                    <a:pt x="0" y="547343"/>
                  </a:cubicBezTo>
                  <a:lnTo>
                    <a:pt x="0" y="29645"/>
                  </a:lnTo>
                  <a:cubicBezTo>
                    <a:pt x="0" y="21782"/>
                    <a:pt x="3123" y="14242"/>
                    <a:pt x="8683" y="8683"/>
                  </a:cubicBezTo>
                  <a:cubicBezTo>
                    <a:pt x="14242" y="3123"/>
                    <a:pt x="21782" y="0"/>
                    <a:pt x="29645" y="0"/>
                  </a:cubicBezTo>
                  <a:close/>
                </a:path>
              </a:pathLst>
            </a:custGeom>
            <a:solidFill>
              <a:srgbClr val="3D79AA"/>
            </a:solidFill>
          </p:spPr>
        </p:sp>
        <p:sp>
          <p:nvSpPr>
            <p:cNvPr name="TextBox 20" id="20"/>
            <p:cNvSpPr txBox="true"/>
            <p:nvPr/>
          </p:nvSpPr>
          <p:spPr>
            <a:xfrm>
              <a:off x="0" y="-47625"/>
              <a:ext cx="1375646" cy="624613"/>
            </a:xfrm>
            <a:prstGeom prst="rect">
              <a:avLst/>
            </a:prstGeom>
          </p:spPr>
          <p:txBody>
            <a:bodyPr anchor="ctr" rtlCol="false" tIns="177800" lIns="177800" bIns="177800" rIns="177800"/>
            <a:lstStyle/>
            <a:p>
              <a:pPr algn="l" marL="453388" indent="-226694" lvl="1">
                <a:lnSpc>
                  <a:spcPts val="2939"/>
                </a:lnSpc>
                <a:buFont typeface="Arial"/>
                <a:buChar char="•"/>
              </a:pPr>
              <a:r>
                <a:rPr lang="en-US" sz="2099">
                  <a:solidFill>
                    <a:srgbClr val="FFFFFF"/>
                  </a:solidFill>
                  <a:latin typeface="Garet"/>
                  <a:ea typeface="Garet"/>
                  <a:cs typeface="Garet"/>
                  <a:sym typeface="Garet"/>
                </a:rPr>
                <a:t>Provide all four possible bit-pair inputs: 00, 01, 10, 11</a:t>
              </a:r>
            </a:p>
            <a:p>
              <a:pPr algn="l" marL="453388" indent="-226694" lvl="1">
                <a:lnSpc>
                  <a:spcPts val="2939"/>
                </a:lnSpc>
                <a:buFont typeface="Arial"/>
                <a:buChar char="•"/>
              </a:pPr>
              <a:r>
                <a:rPr lang="en-US" sz="2099">
                  <a:solidFill>
                    <a:srgbClr val="FFFFFF"/>
                  </a:solidFill>
                  <a:latin typeface="Garet"/>
                  <a:ea typeface="Garet"/>
                  <a:cs typeface="Garet"/>
                  <a:sym typeface="Garet"/>
                </a:rPr>
                <a:t>Check that the output matches the expected I/Q symbol mapping.</a:t>
              </a:r>
            </a:p>
          </p:txBody>
        </p:sp>
      </p:grpSp>
      <p:grpSp>
        <p:nvGrpSpPr>
          <p:cNvPr name="Group 21" id="21"/>
          <p:cNvGrpSpPr/>
          <p:nvPr/>
        </p:nvGrpSpPr>
        <p:grpSpPr>
          <a:xfrm rot="0">
            <a:off x="1028700" y="4133718"/>
            <a:ext cx="5223155" cy="2562225"/>
            <a:chOff x="0" y="0"/>
            <a:chExt cx="1375646" cy="674825"/>
          </a:xfrm>
        </p:grpSpPr>
        <p:sp>
          <p:nvSpPr>
            <p:cNvPr name="Freeform 22" id="22"/>
            <p:cNvSpPr/>
            <p:nvPr/>
          </p:nvSpPr>
          <p:spPr>
            <a:xfrm flipH="false" flipV="false" rot="0">
              <a:off x="0" y="0"/>
              <a:ext cx="1375646" cy="674825"/>
            </a:xfrm>
            <a:custGeom>
              <a:avLst/>
              <a:gdLst/>
              <a:ahLst/>
              <a:cxnLst/>
              <a:rect r="r" b="b" t="t" l="l"/>
              <a:pathLst>
                <a:path h="674825" w="1375646">
                  <a:moveTo>
                    <a:pt x="29645" y="0"/>
                  </a:moveTo>
                  <a:lnTo>
                    <a:pt x="1346001" y="0"/>
                  </a:lnTo>
                  <a:cubicBezTo>
                    <a:pt x="1353863" y="0"/>
                    <a:pt x="1361404" y="3123"/>
                    <a:pt x="1366963" y="8683"/>
                  </a:cubicBezTo>
                  <a:cubicBezTo>
                    <a:pt x="1372523" y="14242"/>
                    <a:pt x="1375646" y="21782"/>
                    <a:pt x="1375646" y="29645"/>
                  </a:cubicBezTo>
                  <a:lnTo>
                    <a:pt x="1375646" y="645180"/>
                  </a:lnTo>
                  <a:cubicBezTo>
                    <a:pt x="1375646" y="653042"/>
                    <a:pt x="1372523" y="660582"/>
                    <a:pt x="1366963" y="666142"/>
                  </a:cubicBezTo>
                  <a:cubicBezTo>
                    <a:pt x="1361404" y="671701"/>
                    <a:pt x="1353863" y="674825"/>
                    <a:pt x="1346001" y="674825"/>
                  </a:cubicBezTo>
                  <a:lnTo>
                    <a:pt x="29645" y="674825"/>
                  </a:lnTo>
                  <a:cubicBezTo>
                    <a:pt x="21782" y="674825"/>
                    <a:pt x="14242" y="671701"/>
                    <a:pt x="8683" y="666142"/>
                  </a:cubicBezTo>
                  <a:cubicBezTo>
                    <a:pt x="3123" y="660582"/>
                    <a:pt x="0" y="653042"/>
                    <a:pt x="0" y="645180"/>
                  </a:cubicBezTo>
                  <a:lnTo>
                    <a:pt x="0" y="29645"/>
                  </a:lnTo>
                  <a:cubicBezTo>
                    <a:pt x="0" y="21782"/>
                    <a:pt x="3123" y="14242"/>
                    <a:pt x="8683" y="8683"/>
                  </a:cubicBezTo>
                  <a:cubicBezTo>
                    <a:pt x="14242" y="3123"/>
                    <a:pt x="21782" y="0"/>
                    <a:pt x="29645" y="0"/>
                  </a:cubicBezTo>
                  <a:close/>
                </a:path>
              </a:pathLst>
            </a:custGeom>
            <a:solidFill>
              <a:srgbClr val="3D79AA"/>
            </a:solidFill>
          </p:spPr>
        </p:sp>
        <p:sp>
          <p:nvSpPr>
            <p:cNvPr name="TextBox 23" id="23"/>
            <p:cNvSpPr txBox="true"/>
            <p:nvPr/>
          </p:nvSpPr>
          <p:spPr>
            <a:xfrm>
              <a:off x="0" y="-47625"/>
              <a:ext cx="1375646" cy="722450"/>
            </a:xfrm>
            <a:prstGeom prst="rect">
              <a:avLst/>
            </a:prstGeom>
          </p:spPr>
          <p:txBody>
            <a:bodyPr anchor="ctr" rtlCol="false" tIns="177800" lIns="177800" bIns="177800" rIns="177800"/>
            <a:lstStyle/>
            <a:p>
              <a:pPr algn="ctr">
                <a:lnSpc>
                  <a:spcPts val="2939"/>
                </a:lnSpc>
              </a:pPr>
              <a:r>
                <a:rPr lang="en-US" sz="2099">
                  <a:solidFill>
                    <a:srgbClr val="FFFFFF"/>
                  </a:solidFill>
                  <a:latin typeface="Garet"/>
                  <a:ea typeface="Garet"/>
                  <a:cs typeface="Garet"/>
                  <a:sym typeface="Garet"/>
                </a:rPr>
                <a:t>CORDIC </a:t>
              </a:r>
              <a:r>
                <a:rPr lang="en-US" sz="2099">
                  <a:solidFill>
                    <a:srgbClr val="FFFFFF"/>
                  </a:solidFill>
                  <a:latin typeface="Garet"/>
                  <a:ea typeface="Garet"/>
                  <a:cs typeface="Garet"/>
                  <a:sym typeface="Garet"/>
                </a:rPr>
                <a:t>Sine/Cosine Generator</a:t>
              </a:r>
            </a:p>
          </p:txBody>
        </p:sp>
      </p:grpSp>
      <p:grpSp>
        <p:nvGrpSpPr>
          <p:cNvPr name="Group 24" id="24"/>
          <p:cNvGrpSpPr/>
          <p:nvPr/>
        </p:nvGrpSpPr>
        <p:grpSpPr>
          <a:xfrm rot="0">
            <a:off x="6532422" y="4133718"/>
            <a:ext cx="5223155" cy="2562225"/>
            <a:chOff x="0" y="0"/>
            <a:chExt cx="1375646" cy="674825"/>
          </a:xfrm>
        </p:grpSpPr>
        <p:sp>
          <p:nvSpPr>
            <p:cNvPr name="Freeform 25" id="25"/>
            <p:cNvSpPr/>
            <p:nvPr/>
          </p:nvSpPr>
          <p:spPr>
            <a:xfrm flipH="false" flipV="false" rot="0">
              <a:off x="0" y="0"/>
              <a:ext cx="1375646" cy="674825"/>
            </a:xfrm>
            <a:custGeom>
              <a:avLst/>
              <a:gdLst/>
              <a:ahLst/>
              <a:cxnLst/>
              <a:rect r="r" b="b" t="t" l="l"/>
              <a:pathLst>
                <a:path h="674825" w="1375646">
                  <a:moveTo>
                    <a:pt x="29645" y="0"/>
                  </a:moveTo>
                  <a:lnTo>
                    <a:pt x="1346001" y="0"/>
                  </a:lnTo>
                  <a:cubicBezTo>
                    <a:pt x="1353863" y="0"/>
                    <a:pt x="1361404" y="3123"/>
                    <a:pt x="1366963" y="8683"/>
                  </a:cubicBezTo>
                  <a:cubicBezTo>
                    <a:pt x="1372523" y="14242"/>
                    <a:pt x="1375646" y="21782"/>
                    <a:pt x="1375646" y="29645"/>
                  </a:cubicBezTo>
                  <a:lnTo>
                    <a:pt x="1375646" y="645180"/>
                  </a:lnTo>
                  <a:cubicBezTo>
                    <a:pt x="1375646" y="653042"/>
                    <a:pt x="1372523" y="660582"/>
                    <a:pt x="1366963" y="666142"/>
                  </a:cubicBezTo>
                  <a:cubicBezTo>
                    <a:pt x="1361404" y="671701"/>
                    <a:pt x="1353863" y="674825"/>
                    <a:pt x="1346001" y="674825"/>
                  </a:cubicBezTo>
                  <a:lnTo>
                    <a:pt x="29645" y="674825"/>
                  </a:lnTo>
                  <a:cubicBezTo>
                    <a:pt x="21782" y="674825"/>
                    <a:pt x="14242" y="671701"/>
                    <a:pt x="8683" y="666142"/>
                  </a:cubicBezTo>
                  <a:cubicBezTo>
                    <a:pt x="3123" y="660582"/>
                    <a:pt x="0" y="653042"/>
                    <a:pt x="0" y="645180"/>
                  </a:cubicBezTo>
                  <a:lnTo>
                    <a:pt x="0" y="29645"/>
                  </a:lnTo>
                  <a:cubicBezTo>
                    <a:pt x="0" y="21782"/>
                    <a:pt x="3123" y="14242"/>
                    <a:pt x="8683" y="8683"/>
                  </a:cubicBezTo>
                  <a:cubicBezTo>
                    <a:pt x="14242" y="3123"/>
                    <a:pt x="21782" y="0"/>
                    <a:pt x="29645" y="0"/>
                  </a:cubicBezTo>
                  <a:close/>
                </a:path>
              </a:pathLst>
            </a:custGeom>
            <a:solidFill>
              <a:srgbClr val="3D79AA"/>
            </a:solidFill>
          </p:spPr>
        </p:sp>
        <p:sp>
          <p:nvSpPr>
            <p:cNvPr name="TextBox 26" id="26"/>
            <p:cNvSpPr txBox="true"/>
            <p:nvPr/>
          </p:nvSpPr>
          <p:spPr>
            <a:xfrm>
              <a:off x="0" y="-47625"/>
              <a:ext cx="1375646" cy="722450"/>
            </a:xfrm>
            <a:prstGeom prst="rect">
              <a:avLst/>
            </a:prstGeom>
          </p:spPr>
          <p:txBody>
            <a:bodyPr anchor="ctr" rtlCol="false" tIns="177800" lIns="177800" bIns="177800" rIns="177800"/>
            <a:lstStyle/>
            <a:p>
              <a:pPr algn="ctr">
                <a:lnSpc>
                  <a:spcPts val="2939"/>
                </a:lnSpc>
              </a:pPr>
              <a:r>
                <a:rPr lang="en-US" sz="2099">
                  <a:solidFill>
                    <a:srgbClr val="FFFFFF"/>
                  </a:solidFill>
                  <a:latin typeface="Garet"/>
                  <a:ea typeface="Garet"/>
                  <a:cs typeface="Garet"/>
                  <a:sym typeface="Garet"/>
                </a:rPr>
                <a:t>The CORDIC algorithm produces reasonably accurate sine and cosine values for the given phase input.</a:t>
              </a:r>
            </a:p>
          </p:txBody>
        </p:sp>
      </p:grpSp>
      <p:grpSp>
        <p:nvGrpSpPr>
          <p:cNvPr name="Group 27" id="27"/>
          <p:cNvGrpSpPr/>
          <p:nvPr/>
        </p:nvGrpSpPr>
        <p:grpSpPr>
          <a:xfrm rot="0">
            <a:off x="12036145" y="4133718"/>
            <a:ext cx="5223155" cy="2562225"/>
            <a:chOff x="0" y="0"/>
            <a:chExt cx="1375646" cy="674825"/>
          </a:xfrm>
        </p:grpSpPr>
        <p:sp>
          <p:nvSpPr>
            <p:cNvPr name="Freeform 28" id="28"/>
            <p:cNvSpPr/>
            <p:nvPr/>
          </p:nvSpPr>
          <p:spPr>
            <a:xfrm flipH="false" flipV="false" rot="0">
              <a:off x="0" y="0"/>
              <a:ext cx="1375646" cy="674825"/>
            </a:xfrm>
            <a:custGeom>
              <a:avLst/>
              <a:gdLst/>
              <a:ahLst/>
              <a:cxnLst/>
              <a:rect r="r" b="b" t="t" l="l"/>
              <a:pathLst>
                <a:path h="674825" w="1375646">
                  <a:moveTo>
                    <a:pt x="29645" y="0"/>
                  </a:moveTo>
                  <a:lnTo>
                    <a:pt x="1346001" y="0"/>
                  </a:lnTo>
                  <a:cubicBezTo>
                    <a:pt x="1353863" y="0"/>
                    <a:pt x="1361404" y="3123"/>
                    <a:pt x="1366963" y="8683"/>
                  </a:cubicBezTo>
                  <a:cubicBezTo>
                    <a:pt x="1372523" y="14242"/>
                    <a:pt x="1375646" y="21782"/>
                    <a:pt x="1375646" y="29645"/>
                  </a:cubicBezTo>
                  <a:lnTo>
                    <a:pt x="1375646" y="645180"/>
                  </a:lnTo>
                  <a:cubicBezTo>
                    <a:pt x="1375646" y="653042"/>
                    <a:pt x="1372523" y="660582"/>
                    <a:pt x="1366963" y="666142"/>
                  </a:cubicBezTo>
                  <a:cubicBezTo>
                    <a:pt x="1361404" y="671701"/>
                    <a:pt x="1353863" y="674825"/>
                    <a:pt x="1346001" y="674825"/>
                  </a:cubicBezTo>
                  <a:lnTo>
                    <a:pt x="29645" y="674825"/>
                  </a:lnTo>
                  <a:cubicBezTo>
                    <a:pt x="21782" y="674825"/>
                    <a:pt x="14242" y="671701"/>
                    <a:pt x="8683" y="666142"/>
                  </a:cubicBezTo>
                  <a:cubicBezTo>
                    <a:pt x="3123" y="660582"/>
                    <a:pt x="0" y="653042"/>
                    <a:pt x="0" y="645180"/>
                  </a:cubicBezTo>
                  <a:lnTo>
                    <a:pt x="0" y="29645"/>
                  </a:lnTo>
                  <a:cubicBezTo>
                    <a:pt x="0" y="21782"/>
                    <a:pt x="3123" y="14242"/>
                    <a:pt x="8683" y="8683"/>
                  </a:cubicBezTo>
                  <a:cubicBezTo>
                    <a:pt x="14242" y="3123"/>
                    <a:pt x="21782" y="0"/>
                    <a:pt x="29645" y="0"/>
                  </a:cubicBezTo>
                  <a:close/>
                </a:path>
              </a:pathLst>
            </a:custGeom>
            <a:solidFill>
              <a:srgbClr val="3D79AA"/>
            </a:solidFill>
          </p:spPr>
        </p:sp>
        <p:sp>
          <p:nvSpPr>
            <p:cNvPr name="TextBox 29" id="29"/>
            <p:cNvSpPr txBox="true"/>
            <p:nvPr/>
          </p:nvSpPr>
          <p:spPr>
            <a:xfrm>
              <a:off x="0" y="-47625"/>
              <a:ext cx="1375646" cy="722450"/>
            </a:xfrm>
            <a:prstGeom prst="rect">
              <a:avLst/>
            </a:prstGeom>
          </p:spPr>
          <p:txBody>
            <a:bodyPr anchor="ctr" rtlCol="false" tIns="177800" lIns="177800" bIns="177800" rIns="177800"/>
            <a:lstStyle/>
            <a:p>
              <a:pPr algn="l" marL="453388" indent="-226694" lvl="1">
                <a:lnSpc>
                  <a:spcPts val="2939"/>
                </a:lnSpc>
                <a:buFont typeface="Arial"/>
                <a:buChar char="•"/>
              </a:pPr>
              <a:r>
                <a:rPr lang="en-US" sz="2099">
                  <a:solidFill>
                    <a:srgbClr val="FFFFFF"/>
                  </a:solidFill>
                  <a:latin typeface="Garet"/>
                  <a:ea typeface="Garet"/>
                  <a:cs typeface="Garet"/>
                  <a:sym typeface="Garet"/>
                </a:rPr>
                <a:t>Use a range of values within the 360° p</a:t>
              </a:r>
              <a:r>
                <a:rPr lang="en-US" sz="2099">
                  <a:solidFill>
                    <a:srgbClr val="FFFFFF"/>
                  </a:solidFill>
                  <a:latin typeface="Garet"/>
                  <a:ea typeface="Garet"/>
                  <a:cs typeface="Garet"/>
                  <a:sym typeface="Garet"/>
                </a:rPr>
                <a:t>hase range</a:t>
              </a:r>
            </a:p>
            <a:p>
              <a:pPr algn="l" marL="453388" indent="-226694" lvl="1">
                <a:lnSpc>
                  <a:spcPts val="2939"/>
                </a:lnSpc>
                <a:buFont typeface="Arial"/>
                <a:buChar char="•"/>
              </a:pPr>
              <a:r>
                <a:rPr lang="en-US" sz="2099">
                  <a:solidFill>
                    <a:srgbClr val="FFFFFF"/>
                  </a:solidFill>
                  <a:latin typeface="Garet"/>
                  <a:ea typeface="Garet"/>
                  <a:cs typeface="Garet"/>
                  <a:sym typeface="Garet"/>
                </a:rPr>
                <a:t>A Python script will be used to compute the RMS error of the cosine and sine values obtained using the CORDIC algorithm</a:t>
              </a:r>
            </a:p>
          </p:txBody>
        </p:sp>
      </p:grpSp>
      <p:grpSp>
        <p:nvGrpSpPr>
          <p:cNvPr name="Group 30" id="30"/>
          <p:cNvGrpSpPr/>
          <p:nvPr/>
        </p:nvGrpSpPr>
        <p:grpSpPr>
          <a:xfrm rot="0">
            <a:off x="1028700" y="6886442"/>
            <a:ext cx="5223155" cy="2562225"/>
            <a:chOff x="0" y="0"/>
            <a:chExt cx="1375646" cy="674825"/>
          </a:xfrm>
        </p:grpSpPr>
        <p:sp>
          <p:nvSpPr>
            <p:cNvPr name="Freeform 31" id="31"/>
            <p:cNvSpPr/>
            <p:nvPr/>
          </p:nvSpPr>
          <p:spPr>
            <a:xfrm flipH="false" flipV="false" rot="0">
              <a:off x="0" y="0"/>
              <a:ext cx="1375646" cy="674825"/>
            </a:xfrm>
            <a:custGeom>
              <a:avLst/>
              <a:gdLst/>
              <a:ahLst/>
              <a:cxnLst/>
              <a:rect r="r" b="b" t="t" l="l"/>
              <a:pathLst>
                <a:path h="674825" w="1375646">
                  <a:moveTo>
                    <a:pt x="29645" y="0"/>
                  </a:moveTo>
                  <a:lnTo>
                    <a:pt x="1346001" y="0"/>
                  </a:lnTo>
                  <a:cubicBezTo>
                    <a:pt x="1353863" y="0"/>
                    <a:pt x="1361404" y="3123"/>
                    <a:pt x="1366963" y="8683"/>
                  </a:cubicBezTo>
                  <a:cubicBezTo>
                    <a:pt x="1372523" y="14242"/>
                    <a:pt x="1375646" y="21782"/>
                    <a:pt x="1375646" y="29645"/>
                  </a:cubicBezTo>
                  <a:lnTo>
                    <a:pt x="1375646" y="645180"/>
                  </a:lnTo>
                  <a:cubicBezTo>
                    <a:pt x="1375646" y="653042"/>
                    <a:pt x="1372523" y="660582"/>
                    <a:pt x="1366963" y="666142"/>
                  </a:cubicBezTo>
                  <a:cubicBezTo>
                    <a:pt x="1361404" y="671701"/>
                    <a:pt x="1353863" y="674825"/>
                    <a:pt x="1346001" y="674825"/>
                  </a:cubicBezTo>
                  <a:lnTo>
                    <a:pt x="29645" y="674825"/>
                  </a:lnTo>
                  <a:cubicBezTo>
                    <a:pt x="21782" y="674825"/>
                    <a:pt x="14242" y="671701"/>
                    <a:pt x="8683" y="666142"/>
                  </a:cubicBezTo>
                  <a:cubicBezTo>
                    <a:pt x="3123" y="660582"/>
                    <a:pt x="0" y="653042"/>
                    <a:pt x="0" y="645180"/>
                  </a:cubicBezTo>
                  <a:lnTo>
                    <a:pt x="0" y="29645"/>
                  </a:lnTo>
                  <a:cubicBezTo>
                    <a:pt x="0" y="21782"/>
                    <a:pt x="3123" y="14242"/>
                    <a:pt x="8683" y="8683"/>
                  </a:cubicBezTo>
                  <a:cubicBezTo>
                    <a:pt x="14242" y="3123"/>
                    <a:pt x="21782" y="0"/>
                    <a:pt x="29645" y="0"/>
                  </a:cubicBezTo>
                  <a:close/>
                </a:path>
              </a:pathLst>
            </a:custGeom>
            <a:solidFill>
              <a:srgbClr val="3D79AA"/>
            </a:solidFill>
          </p:spPr>
        </p:sp>
        <p:sp>
          <p:nvSpPr>
            <p:cNvPr name="TextBox 32" id="32"/>
            <p:cNvSpPr txBox="true"/>
            <p:nvPr/>
          </p:nvSpPr>
          <p:spPr>
            <a:xfrm>
              <a:off x="0" y="-47625"/>
              <a:ext cx="1375646" cy="722450"/>
            </a:xfrm>
            <a:prstGeom prst="rect">
              <a:avLst/>
            </a:prstGeom>
          </p:spPr>
          <p:txBody>
            <a:bodyPr anchor="ctr" rtlCol="false" tIns="177800" lIns="177800" bIns="177800" rIns="177800"/>
            <a:lstStyle/>
            <a:p>
              <a:pPr algn="ctr">
                <a:lnSpc>
                  <a:spcPts val="2939"/>
                </a:lnSpc>
              </a:pPr>
              <a:r>
                <a:rPr lang="en-US" sz="2099">
                  <a:solidFill>
                    <a:srgbClr val="FFFFFF"/>
                  </a:solidFill>
                  <a:latin typeface="Garet"/>
                  <a:ea typeface="Garet"/>
                  <a:cs typeface="Garet"/>
                  <a:sym typeface="Garet"/>
                </a:rPr>
                <a:t>Top-Level QPSK Modulator</a:t>
              </a:r>
            </a:p>
          </p:txBody>
        </p:sp>
      </p:grpSp>
      <p:grpSp>
        <p:nvGrpSpPr>
          <p:cNvPr name="Group 33" id="33"/>
          <p:cNvGrpSpPr/>
          <p:nvPr/>
        </p:nvGrpSpPr>
        <p:grpSpPr>
          <a:xfrm rot="0">
            <a:off x="6532422" y="6886442"/>
            <a:ext cx="5223155" cy="2562225"/>
            <a:chOff x="0" y="0"/>
            <a:chExt cx="1375646" cy="674825"/>
          </a:xfrm>
        </p:grpSpPr>
        <p:sp>
          <p:nvSpPr>
            <p:cNvPr name="Freeform 34" id="34"/>
            <p:cNvSpPr/>
            <p:nvPr/>
          </p:nvSpPr>
          <p:spPr>
            <a:xfrm flipH="false" flipV="false" rot="0">
              <a:off x="0" y="0"/>
              <a:ext cx="1375646" cy="674825"/>
            </a:xfrm>
            <a:custGeom>
              <a:avLst/>
              <a:gdLst/>
              <a:ahLst/>
              <a:cxnLst/>
              <a:rect r="r" b="b" t="t" l="l"/>
              <a:pathLst>
                <a:path h="674825" w="1375646">
                  <a:moveTo>
                    <a:pt x="29645" y="0"/>
                  </a:moveTo>
                  <a:lnTo>
                    <a:pt x="1346001" y="0"/>
                  </a:lnTo>
                  <a:cubicBezTo>
                    <a:pt x="1353863" y="0"/>
                    <a:pt x="1361404" y="3123"/>
                    <a:pt x="1366963" y="8683"/>
                  </a:cubicBezTo>
                  <a:cubicBezTo>
                    <a:pt x="1372523" y="14242"/>
                    <a:pt x="1375646" y="21782"/>
                    <a:pt x="1375646" y="29645"/>
                  </a:cubicBezTo>
                  <a:lnTo>
                    <a:pt x="1375646" y="645180"/>
                  </a:lnTo>
                  <a:cubicBezTo>
                    <a:pt x="1375646" y="653042"/>
                    <a:pt x="1372523" y="660582"/>
                    <a:pt x="1366963" y="666142"/>
                  </a:cubicBezTo>
                  <a:cubicBezTo>
                    <a:pt x="1361404" y="671701"/>
                    <a:pt x="1353863" y="674825"/>
                    <a:pt x="1346001" y="674825"/>
                  </a:cubicBezTo>
                  <a:lnTo>
                    <a:pt x="29645" y="674825"/>
                  </a:lnTo>
                  <a:cubicBezTo>
                    <a:pt x="21782" y="674825"/>
                    <a:pt x="14242" y="671701"/>
                    <a:pt x="8683" y="666142"/>
                  </a:cubicBezTo>
                  <a:cubicBezTo>
                    <a:pt x="3123" y="660582"/>
                    <a:pt x="0" y="653042"/>
                    <a:pt x="0" y="645180"/>
                  </a:cubicBezTo>
                  <a:lnTo>
                    <a:pt x="0" y="29645"/>
                  </a:lnTo>
                  <a:cubicBezTo>
                    <a:pt x="0" y="21782"/>
                    <a:pt x="3123" y="14242"/>
                    <a:pt x="8683" y="8683"/>
                  </a:cubicBezTo>
                  <a:cubicBezTo>
                    <a:pt x="14242" y="3123"/>
                    <a:pt x="21782" y="0"/>
                    <a:pt x="29645" y="0"/>
                  </a:cubicBezTo>
                  <a:close/>
                </a:path>
              </a:pathLst>
            </a:custGeom>
            <a:solidFill>
              <a:srgbClr val="3D79AA"/>
            </a:solidFill>
          </p:spPr>
        </p:sp>
        <p:sp>
          <p:nvSpPr>
            <p:cNvPr name="TextBox 35" id="35"/>
            <p:cNvSpPr txBox="true"/>
            <p:nvPr/>
          </p:nvSpPr>
          <p:spPr>
            <a:xfrm>
              <a:off x="0" y="-47625"/>
              <a:ext cx="1375646" cy="722450"/>
            </a:xfrm>
            <a:prstGeom prst="rect">
              <a:avLst/>
            </a:prstGeom>
          </p:spPr>
          <p:txBody>
            <a:bodyPr anchor="ctr" rtlCol="false" tIns="177800" lIns="177800" bIns="177800" rIns="177800"/>
            <a:lstStyle/>
            <a:p>
              <a:pPr algn="ctr">
                <a:lnSpc>
                  <a:spcPts val="2939"/>
                </a:lnSpc>
              </a:pPr>
              <a:r>
                <a:rPr lang="en-US" sz="2099">
                  <a:solidFill>
                    <a:srgbClr val="FFFFFF"/>
                  </a:solidFill>
                  <a:latin typeface="Garet"/>
                  <a:ea typeface="Garet"/>
                  <a:cs typeface="Garet"/>
                  <a:sym typeface="Garet"/>
                </a:rPr>
                <a:t>Verify that the top-level integration of symbol mapping, phase accumulation, CORDIC carrier generation, and IQ mixing into a final modulated signal.</a:t>
              </a:r>
            </a:p>
          </p:txBody>
        </p:sp>
      </p:grpSp>
      <p:grpSp>
        <p:nvGrpSpPr>
          <p:cNvPr name="Group 36" id="36"/>
          <p:cNvGrpSpPr/>
          <p:nvPr/>
        </p:nvGrpSpPr>
        <p:grpSpPr>
          <a:xfrm rot="0">
            <a:off x="12031803" y="6886442"/>
            <a:ext cx="5223155" cy="2562225"/>
            <a:chOff x="0" y="0"/>
            <a:chExt cx="1375646" cy="674825"/>
          </a:xfrm>
        </p:grpSpPr>
        <p:sp>
          <p:nvSpPr>
            <p:cNvPr name="Freeform 37" id="37"/>
            <p:cNvSpPr/>
            <p:nvPr/>
          </p:nvSpPr>
          <p:spPr>
            <a:xfrm flipH="false" flipV="false" rot="0">
              <a:off x="0" y="0"/>
              <a:ext cx="1375646" cy="674825"/>
            </a:xfrm>
            <a:custGeom>
              <a:avLst/>
              <a:gdLst/>
              <a:ahLst/>
              <a:cxnLst/>
              <a:rect r="r" b="b" t="t" l="l"/>
              <a:pathLst>
                <a:path h="674825" w="1375646">
                  <a:moveTo>
                    <a:pt x="29645" y="0"/>
                  </a:moveTo>
                  <a:lnTo>
                    <a:pt x="1346001" y="0"/>
                  </a:lnTo>
                  <a:cubicBezTo>
                    <a:pt x="1353863" y="0"/>
                    <a:pt x="1361404" y="3123"/>
                    <a:pt x="1366963" y="8683"/>
                  </a:cubicBezTo>
                  <a:cubicBezTo>
                    <a:pt x="1372523" y="14242"/>
                    <a:pt x="1375646" y="21782"/>
                    <a:pt x="1375646" y="29645"/>
                  </a:cubicBezTo>
                  <a:lnTo>
                    <a:pt x="1375646" y="645180"/>
                  </a:lnTo>
                  <a:cubicBezTo>
                    <a:pt x="1375646" y="653042"/>
                    <a:pt x="1372523" y="660582"/>
                    <a:pt x="1366963" y="666142"/>
                  </a:cubicBezTo>
                  <a:cubicBezTo>
                    <a:pt x="1361404" y="671701"/>
                    <a:pt x="1353863" y="674825"/>
                    <a:pt x="1346001" y="674825"/>
                  </a:cubicBezTo>
                  <a:lnTo>
                    <a:pt x="29645" y="674825"/>
                  </a:lnTo>
                  <a:cubicBezTo>
                    <a:pt x="21782" y="674825"/>
                    <a:pt x="14242" y="671701"/>
                    <a:pt x="8683" y="666142"/>
                  </a:cubicBezTo>
                  <a:cubicBezTo>
                    <a:pt x="3123" y="660582"/>
                    <a:pt x="0" y="653042"/>
                    <a:pt x="0" y="645180"/>
                  </a:cubicBezTo>
                  <a:lnTo>
                    <a:pt x="0" y="29645"/>
                  </a:lnTo>
                  <a:cubicBezTo>
                    <a:pt x="0" y="21782"/>
                    <a:pt x="3123" y="14242"/>
                    <a:pt x="8683" y="8683"/>
                  </a:cubicBezTo>
                  <a:cubicBezTo>
                    <a:pt x="14242" y="3123"/>
                    <a:pt x="21782" y="0"/>
                    <a:pt x="29645" y="0"/>
                  </a:cubicBezTo>
                  <a:close/>
                </a:path>
              </a:pathLst>
            </a:custGeom>
            <a:solidFill>
              <a:srgbClr val="3D79AA"/>
            </a:solidFill>
          </p:spPr>
        </p:sp>
        <p:sp>
          <p:nvSpPr>
            <p:cNvPr name="TextBox 38" id="38"/>
            <p:cNvSpPr txBox="true"/>
            <p:nvPr/>
          </p:nvSpPr>
          <p:spPr>
            <a:xfrm>
              <a:off x="0" y="-47625"/>
              <a:ext cx="1375646" cy="722450"/>
            </a:xfrm>
            <a:prstGeom prst="rect">
              <a:avLst/>
            </a:prstGeom>
          </p:spPr>
          <p:txBody>
            <a:bodyPr anchor="ctr" rtlCol="false" tIns="177800" lIns="177800" bIns="177800" rIns="177800"/>
            <a:lstStyle/>
            <a:p>
              <a:pPr algn="l" marL="453388" indent="-226694" lvl="1">
                <a:lnSpc>
                  <a:spcPts val="2939"/>
                </a:lnSpc>
                <a:buFont typeface="Arial"/>
                <a:buChar char="•"/>
              </a:pPr>
              <a:r>
                <a:rPr lang="en-US" sz="2099">
                  <a:solidFill>
                    <a:srgbClr val="FFFFFF"/>
                  </a:solidFill>
                  <a:latin typeface="Garet"/>
                  <a:ea typeface="Garet"/>
                  <a:cs typeface="Garet"/>
                  <a:sym typeface="Garet"/>
                </a:rPr>
                <a:t>Provide all four possible bit-pair inputs of 00, 01, 10, 11. </a:t>
              </a:r>
            </a:p>
            <a:p>
              <a:pPr algn="l" marL="453388" indent="-226694" lvl="1">
                <a:lnSpc>
                  <a:spcPts val="2939"/>
                </a:lnSpc>
                <a:buFont typeface="Arial"/>
                <a:buChar char="•"/>
              </a:pPr>
              <a:r>
                <a:rPr lang="en-US" sz="2099">
                  <a:solidFill>
                    <a:srgbClr val="FFFFFF"/>
                  </a:solidFill>
                  <a:latin typeface="Garet"/>
                  <a:ea typeface="Garet"/>
                  <a:cs typeface="Garet"/>
                  <a:sym typeface="Garet"/>
                </a:rPr>
                <a:t>Ob</a:t>
              </a:r>
              <a:r>
                <a:rPr lang="en-US" sz="2099">
                  <a:solidFill>
                    <a:srgbClr val="FFFFFF"/>
                  </a:solidFill>
                  <a:latin typeface="Garet"/>
                  <a:ea typeface="Garet"/>
                  <a:cs typeface="Garet"/>
                  <a:sym typeface="Garet"/>
                </a:rPr>
                <a:t>serve the final modulated waveform and confirm that each bit pair produces the correct phase-shifted carrier</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7948989" y="4583721"/>
            <a:ext cx="9310311" cy="3398361"/>
          </a:xfrm>
          <a:custGeom>
            <a:avLst/>
            <a:gdLst/>
            <a:ahLst/>
            <a:cxnLst/>
            <a:rect r="r" b="b" t="t" l="l"/>
            <a:pathLst>
              <a:path h="3398361" w="9310311">
                <a:moveTo>
                  <a:pt x="0" y="0"/>
                </a:moveTo>
                <a:lnTo>
                  <a:pt x="9310311" y="0"/>
                </a:lnTo>
                <a:lnTo>
                  <a:pt x="9310311" y="3398361"/>
                </a:lnTo>
                <a:lnTo>
                  <a:pt x="0" y="3398361"/>
                </a:lnTo>
                <a:lnTo>
                  <a:pt x="0" y="0"/>
                </a:lnTo>
                <a:close/>
              </a:path>
            </a:pathLst>
          </a:custGeom>
          <a:blipFill>
            <a:blip r:embed="rId3"/>
            <a:stretch>
              <a:fillRect l="-22199" t="-139868" r="-40703" b="-50224"/>
            </a:stretch>
          </a:blipFill>
        </p:spPr>
      </p:sp>
      <p:sp>
        <p:nvSpPr>
          <p:cNvPr name="TextBox 4" id="4"/>
          <p:cNvSpPr txBox="true"/>
          <p:nvPr/>
        </p:nvSpPr>
        <p:spPr>
          <a:xfrm rot="0">
            <a:off x="1028700" y="1320410"/>
            <a:ext cx="7203393" cy="785704"/>
          </a:xfrm>
          <a:prstGeom prst="rect">
            <a:avLst/>
          </a:prstGeom>
        </p:spPr>
        <p:txBody>
          <a:bodyPr anchor="t" rtlCol="false" tIns="0" lIns="0" bIns="0" rIns="0">
            <a:spAutoFit/>
          </a:bodyPr>
          <a:lstStyle/>
          <a:p>
            <a:pPr algn="just" marL="0" indent="0" lvl="0">
              <a:lnSpc>
                <a:spcPts val="5808"/>
              </a:lnSpc>
              <a:spcBef>
                <a:spcPct val="0"/>
              </a:spcBef>
            </a:pPr>
            <a:r>
              <a:rPr lang="en-US" sz="5808" spc="-458">
                <a:solidFill>
                  <a:srgbClr val="000000"/>
                </a:solidFill>
                <a:latin typeface="Archivo Black"/>
                <a:ea typeface="Archivo Black"/>
                <a:cs typeface="Archivo Black"/>
                <a:sym typeface="Archivo Black"/>
              </a:rPr>
              <a:t>Results</a:t>
            </a:r>
          </a:p>
        </p:txBody>
      </p:sp>
      <p:sp>
        <p:nvSpPr>
          <p:cNvPr name="Freeform 5" id="5"/>
          <p:cNvSpPr/>
          <p:nvPr/>
        </p:nvSpPr>
        <p:spPr>
          <a:xfrm flipH="false" flipV="false" rot="0">
            <a:off x="7953036" y="1104571"/>
            <a:ext cx="9306264" cy="2003086"/>
          </a:xfrm>
          <a:custGeom>
            <a:avLst/>
            <a:gdLst/>
            <a:ahLst/>
            <a:cxnLst/>
            <a:rect r="r" b="b" t="t" l="l"/>
            <a:pathLst>
              <a:path h="2003086" w="9306264">
                <a:moveTo>
                  <a:pt x="0" y="0"/>
                </a:moveTo>
                <a:lnTo>
                  <a:pt x="9306264" y="0"/>
                </a:lnTo>
                <a:lnTo>
                  <a:pt x="9306264" y="2003086"/>
                </a:lnTo>
                <a:lnTo>
                  <a:pt x="0" y="2003086"/>
                </a:lnTo>
                <a:lnTo>
                  <a:pt x="0" y="0"/>
                </a:lnTo>
                <a:close/>
              </a:path>
            </a:pathLst>
          </a:custGeom>
          <a:blipFill>
            <a:blip r:embed="rId3"/>
            <a:stretch>
              <a:fillRect l="-22077" t="-87083" r="-40896" b="-305077"/>
            </a:stretch>
          </a:blipFill>
        </p:spPr>
      </p:sp>
      <p:sp>
        <p:nvSpPr>
          <p:cNvPr name="TextBox 6" id="6"/>
          <p:cNvSpPr txBox="true"/>
          <p:nvPr/>
        </p:nvSpPr>
        <p:spPr>
          <a:xfrm rot="0">
            <a:off x="1028700" y="2501909"/>
            <a:ext cx="4620709" cy="1851660"/>
          </a:xfrm>
          <a:prstGeom prst="rect">
            <a:avLst/>
          </a:prstGeom>
        </p:spPr>
        <p:txBody>
          <a:bodyPr anchor="t" rtlCol="false" tIns="0" lIns="0" bIns="0" rIns="0">
            <a:spAutoFit/>
          </a:bodyPr>
          <a:lstStyle/>
          <a:p>
            <a:pPr algn="l">
              <a:lnSpc>
                <a:spcPts val="2939"/>
              </a:lnSpc>
            </a:pPr>
            <a:r>
              <a:rPr lang="en-US" sz="2099">
                <a:solidFill>
                  <a:srgbClr val="000000"/>
                </a:solidFill>
                <a:latin typeface="Garet"/>
                <a:ea typeface="Garet"/>
                <a:cs typeface="Garet"/>
                <a:sym typeface="Garet"/>
              </a:rPr>
              <a:t>Each module was evaluated us</a:t>
            </a:r>
            <a:r>
              <a:rPr lang="en-US" sz="2099">
                <a:solidFill>
                  <a:srgbClr val="000000"/>
                </a:solidFill>
                <a:latin typeface="Garet"/>
                <a:ea typeface="Garet"/>
                <a:cs typeface="Garet"/>
                <a:sym typeface="Garet"/>
              </a:rPr>
              <a:t>in</a:t>
            </a:r>
            <a:r>
              <a:rPr lang="en-US" sz="2099">
                <a:solidFill>
                  <a:srgbClr val="000000"/>
                </a:solidFill>
                <a:latin typeface="Garet"/>
                <a:ea typeface="Garet"/>
                <a:cs typeface="Garet"/>
                <a:sym typeface="Garet"/>
              </a:rPr>
              <a:t>g</a:t>
            </a:r>
            <a:r>
              <a:rPr lang="en-US" sz="2099">
                <a:solidFill>
                  <a:srgbClr val="000000"/>
                </a:solidFill>
                <a:latin typeface="Garet"/>
                <a:ea typeface="Garet"/>
                <a:cs typeface="Garet"/>
                <a:sym typeface="Garet"/>
              </a:rPr>
              <a:t> testbe</a:t>
            </a:r>
            <a:r>
              <a:rPr lang="en-US" sz="2099">
                <a:solidFill>
                  <a:srgbClr val="000000"/>
                </a:solidFill>
                <a:latin typeface="Garet"/>
                <a:ea typeface="Garet"/>
                <a:cs typeface="Garet"/>
                <a:sym typeface="Garet"/>
              </a:rPr>
              <a:t>nches built to matc</a:t>
            </a:r>
            <a:r>
              <a:rPr lang="en-US" sz="2099">
                <a:solidFill>
                  <a:srgbClr val="000000"/>
                </a:solidFill>
                <a:latin typeface="Garet"/>
                <a:ea typeface="Garet"/>
                <a:cs typeface="Garet"/>
                <a:sym typeface="Garet"/>
              </a:rPr>
              <a:t>h the previously defined testing methodology, and the resulting outputs were recorded.</a:t>
            </a:r>
          </a:p>
        </p:txBody>
      </p:sp>
      <p:sp>
        <p:nvSpPr>
          <p:cNvPr name="TextBox 7" id="7"/>
          <p:cNvSpPr txBox="true"/>
          <p:nvPr/>
        </p:nvSpPr>
        <p:spPr>
          <a:xfrm rot="0">
            <a:off x="10952482" y="3403926"/>
            <a:ext cx="4620709" cy="365760"/>
          </a:xfrm>
          <a:prstGeom prst="rect">
            <a:avLst/>
          </a:prstGeom>
        </p:spPr>
        <p:txBody>
          <a:bodyPr anchor="t" rtlCol="false" tIns="0" lIns="0" bIns="0" rIns="0">
            <a:spAutoFit/>
          </a:bodyPr>
          <a:lstStyle/>
          <a:p>
            <a:pPr algn="l">
              <a:lnSpc>
                <a:spcPts val="2939"/>
              </a:lnSpc>
            </a:pPr>
            <a:r>
              <a:rPr lang="en-US" sz="2099">
                <a:solidFill>
                  <a:srgbClr val="000000"/>
                </a:solidFill>
                <a:latin typeface="Garet"/>
                <a:ea typeface="Garet"/>
                <a:cs typeface="Garet"/>
                <a:sym typeface="Garet"/>
              </a:rPr>
              <a:t>QSPK Mapper Waveform</a:t>
            </a:r>
          </a:p>
        </p:txBody>
      </p:sp>
      <p:sp>
        <p:nvSpPr>
          <p:cNvPr name="TextBox 8" id="8"/>
          <p:cNvSpPr txBox="true"/>
          <p:nvPr/>
        </p:nvSpPr>
        <p:spPr>
          <a:xfrm rot="0">
            <a:off x="10952482" y="8277357"/>
            <a:ext cx="4620709" cy="365760"/>
          </a:xfrm>
          <a:prstGeom prst="rect">
            <a:avLst/>
          </a:prstGeom>
        </p:spPr>
        <p:txBody>
          <a:bodyPr anchor="t" rtlCol="false" tIns="0" lIns="0" bIns="0" rIns="0">
            <a:spAutoFit/>
          </a:bodyPr>
          <a:lstStyle/>
          <a:p>
            <a:pPr algn="l">
              <a:lnSpc>
                <a:spcPts val="2939"/>
              </a:lnSpc>
            </a:pPr>
            <a:r>
              <a:rPr lang="en-US" sz="2099">
                <a:solidFill>
                  <a:srgbClr val="000000"/>
                </a:solidFill>
                <a:latin typeface="Garet"/>
                <a:ea typeface="Garet"/>
                <a:cs typeface="Garet"/>
                <a:sym typeface="Garet"/>
              </a:rPr>
              <a:t>CORDIC Generator Waveform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6373602" y="1560570"/>
            <a:ext cx="5540796" cy="1479929"/>
          </a:xfrm>
          <a:custGeom>
            <a:avLst/>
            <a:gdLst/>
            <a:ahLst/>
            <a:cxnLst/>
            <a:rect r="r" b="b" t="t" l="l"/>
            <a:pathLst>
              <a:path h="1479929" w="5540796">
                <a:moveTo>
                  <a:pt x="0" y="0"/>
                </a:moveTo>
                <a:lnTo>
                  <a:pt x="5540796" y="0"/>
                </a:lnTo>
                <a:lnTo>
                  <a:pt x="5540796" y="1479929"/>
                </a:lnTo>
                <a:lnTo>
                  <a:pt x="0" y="1479929"/>
                </a:lnTo>
                <a:lnTo>
                  <a:pt x="0" y="0"/>
                </a:lnTo>
                <a:close/>
              </a:path>
            </a:pathLst>
          </a:custGeom>
          <a:blipFill>
            <a:blip r:embed="rId3"/>
            <a:stretch>
              <a:fillRect l="-88552" t="-243373" r="-120209" b="-408020"/>
            </a:stretch>
          </a:blipFill>
        </p:spPr>
      </p:sp>
      <p:sp>
        <p:nvSpPr>
          <p:cNvPr name="Freeform 4" id="4"/>
          <p:cNvSpPr/>
          <p:nvPr/>
        </p:nvSpPr>
        <p:spPr>
          <a:xfrm flipH="false" flipV="false" rot="0">
            <a:off x="1691574" y="4379286"/>
            <a:ext cx="14904851" cy="3104450"/>
          </a:xfrm>
          <a:custGeom>
            <a:avLst/>
            <a:gdLst/>
            <a:ahLst/>
            <a:cxnLst/>
            <a:rect r="r" b="b" t="t" l="l"/>
            <a:pathLst>
              <a:path h="3104450" w="14904851">
                <a:moveTo>
                  <a:pt x="0" y="0"/>
                </a:moveTo>
                <a:lnTo>
                  <a:pt x="14904852" y="0"/>
                </a:lnTo>
                <a:lnTo>
                  <a:pt x="14904852" y="3104451"/>
                </a:lnTo>
                <a:lnTo>
                  <a:pt x="0" y="3104451"/>
                </a:lnTo>
                <a:lnTo>
                  <a:pt x="0" y="0"/>
                </a:lnTo>
                <a:close/>
              </a:path>
            </a:pathLst>
          </a:custGeom>
          <a:blipFill>
            <a:blip r:embed="rId3"/>
            <a:stretch>
              <a:fillRect l="-17635" t="-258021" r="-28776" b="-98892"/>
            </a:stretch>
          </a:blipFill>
        </p:spPr>
      </p:sp>
      <p:sp>
        <p:nvSpPr>
          <p:cNvPr name="TextBox 5" id="5"/>
          <p:cNvSpPr txBox="true"/>
          <p:nvPr/>
        </p:nvSpPr>
        <p:spPr>
          <a:xfrm rot="0">
            <a:off x="6833646" y="3298859"/>
            <a:ext cx="4620709" cy="365760"/>
          </a:xfrm>
          <a:prstGeom prst="rect">
            <a:avLst/>
          </a:prstGeom>
        </p:spPr>
        <p:txBody>
          <a:bodyPr anchor="t" rtlCol="false" tIns="0" lIns="0" bIns="0" rIns="0">
            <a:spAutoFit/>
          </a:bodyPr>
          <a:lstStyle/>
          <a:p>
            <a:pPr algn="l">
              <a:lnSpc>
                <a:spcPts val="2939"/>
              </a:lnSpc>
            </a:pPr>
            <a:r>
              <a:rPr lang="en-US" sz="2099">
                <a:solidFill>
                  <a:srgbClr val="000000"/>
                </a:solidFill>
                <a:latin typeface="Garet"/>
                <a:ea typeface="Garet"/>
                <a:cs typeface="Garet"/>
                <a:sym typeface="Garet"/>
              </a:rPr>
              <a:t>RMS error of SIn/Cosine values</a:t>
            </a:r>
          </a:p>
        </p:txBody>
      </p:sp>
      <p:sp>
        <p:nvSpPr>
          <p:cNvPr name="TextBox 6" id="6"/>
          <p:cNvSpPr txBox="true"/>
          <p:nvPr/>
        </p:nvSpPr>
        <p:spPr>
          <a:xfrm rot="0">
            <a:off x="6833646" y="7740912"/>
            <a:ext cx="4620709" cy="365760"/>
          </a:xfrm>
          <a:prstGeom prst="rect">
            <a:avLst/>
          </a:prstGeom>
        </p:spPr>
        <p:txBody>
          <a:bodyPr anchor="t" rtlCol="false" tIns="0" lIns="0" bIns="0" rIns="0">
            <a:spAutoFit/>
          </a:bodyPr>
          <a:lstStyle/>
          <a:p>
            <a:pPr algn="ctr">
              <a:lnSpc>
                <a:spcPts val="2939"/>
              </a:lnSpc>
            </a:pPr>
            <a:r>
              <a:rPr lang="en-US" sz="2099">
                <a:solidFill>
                  <a:srgbClr val="000000"/>
                </a:solidFill>
                <a:latin typeface="Garet"/>
                <a:ea typeface="Garet"/>
                <a:cs typeface="Garet"/>
                <a:sym typeface="Garet"/>
              </a:rPr>
              <a:t>QSPK Modulator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028700" y="3079432"/>
            <a:ext cx="7536257" cy="3709035"/>
          </a:xfrm>
          <a:prstGeom prst="rect">
            <a:avLst/>
          </a:prstGeom>
        </p:spPr>
        <p:txBody>
          <a:bodyPr anchor="t" rtlCol="false" tIns="0" lIns="0" bIns="0" rIns="0">
            <a:spAutoFit/>
          </a:bodyPr>
          <a:lstStyle/>
          <a:p>
            <a:pPr algn="just">
              <a:lnSpc>
                <a:spcPts val="2939"/>
              </a:lnSpc>
            </a:pPr>
            <a:r>
              <a:rPr lang="en-US" sz="2099">
                <a:solidFill>
                  <a:srgbClr val="000000"/>
                </a:solidFill>
                <a:latin typeface="Garet"/>
                <a:ea typeface="Garet"/>
                <a:cs typeface="Garet"/>
                <a:sym typeface="Garet"/>
              </a:rPr>
              <a:t>The QPSK Mapper successfully produces the correct I and Q symbols for all tested bit-pair inputs, confirming proper constellation mapping. For example, an input of 00 generates I = 1</a:t>
            </a:r>
            <a:r>
              <a:rPr lang="en-US" sz="2099">
                <a:solidFill>
                  <a:srgbClr val="000000"/>
                </a:solidFill>
                <a:latin typeface="Garet"/>
                <a:ea typeface="Garet"/>
                <a:cs typeface="Garet"/>
                <a:sym typeface="Garet"/>
              </a:rPr>
              <a:t> and Q = 1,</a:t>
            </a:r>
            <a:r>
              <a:rPr lang="en-US" sz="2099">
                <a:solidFill>
                  <a:srgbClr val="000000"/>
                </a:solidFill>
                <a:latin typeface="Garet"/>
                <a:ea typeface="Garet"/>
                <a:cs typeface="Garet"/>
                <a:sym typeface="Garet"/>
              </a:rPr>
              <a:t> while 01 produc</a:t>
            </a:r>
            <a:r>
              <a:rPr lang="en-US" sz="2099">
                <a:solidFill>
                  <a:srgbClr val="000000"/>
                </a:solidFill>
                <a:latin typeface="Garet"/>
                <a:ea typeface="Garet"/>
                <a:cs typeface="Garet"/>
                <a:sym typeface="Garet"/>
              </a:rPr>
              <a:t>es the expected signed outputs for each co</a:t>
            </a:r>
            <a:r>
              <a:rPr lang="en-US" sz="2099">
                <a:solidFill>
                  <a:srgbClr val="000000"/>
                </a:solidFill>
                <a:latin typeface="Garet"/>
                <a:ea typeface="Garet"/>
                <a:cs typeface="Garet"/>
                <a:sym typeface="Garet"/>
              </a:rPr>
              <a:t>mponent. The CORDIC sine and cosine generator also performs correctly, with waveforms clearly showing the requir</a:t>
            </a:r>
            <a:r>
              <a:rPr lang="en-US" sz="2099">
                <a:solidFill>
                  <a:srgbClr val="000000"/>
                </a:solidFill>
                <a:latin typeface="Garet"/>
                <a:ea typeface="Garet"/>
                <a:cs typeface="Garet"/>
                <a:sym typeface="Garet"/>
              </a:rPr>
              <a:t>ed 90° phase difference, and higher carrier frequencies displaying shorter wavelengths as expected.</a:t>
            </a:r>
          </a:p>
        </p:txBody>
      </p:sp>
      <p:sp>
        <p:nvSpPr>
          <p:cNvPr name="TextBox 4" id="4"/>
          <p:cNvSpPr txBox="true"/>
          <p:nvPr/>
        </p:nvSpPr>
        <p:spPr>
          <a:xfrm rot="0">
            <a:off x="1028700" y="1320410"/>
            <a:ext cx="7203393" cy="785704"/>
          </a:xfrm>
          <a:prstGeom prst="rect">
            <a:avLst/>
          </a:prstGeom>
        </p:spPr>
        <p:txBody>
          <a:bodyPr anchor="t" rtlCol="false" tIns="0" lIns="0" bIns="0" rIns="0">
            <a:spAutoFit/>
          </a:bodyPr>
          <a:lstStyle/>
          <a:p>
            <a:pPr algn="just" marL="0" indent="0" lvl="0">
              <a:lnSpc>
                <a:spcPts val="5808"/>
              </a:lnSpc>
              <a:spcBef>
                <a:spcPct val="0"/>
              </a:spcBef>
            </a:pPr>
            <a:r>
              <a:rPr lang="en-US" sz="5808" spc="-458">
                <a:solidFill>
                  <a:srgbClr val="000000"/>
                </a:solidFill>
                <a:latin typeface="Archivo Black"/>
                <a:ea typeface="Archivo Black"/>
                <a:cs typeface="Archivo Black"/>
                <a:sym typeface="Archivo Black"/>
              </a:rPr>
              <a:t>Analysis</a:t>
            </a:r>
          </a:p>
        </p:txBody>
      </p:sp>
      <p:sp>
        <p:nvSpPr>
          <p:cNvPr name="TextBox 5" id="5"/>
          <p:cNvSpPr txBox="true"/>
          <p:nvPr/>
        </p:nvSpPr>
        <p:spPr>
          <a:xfrm rot="0">
            <a:off x="9144000" y="3079432"/>
            <a:ext cx="7536257" cy="4080510"/>
          </a:xfrm>
          <a:prstGeom prst="rect">
            <a:avLst/>
          </a:prstGeom>
        </p:spPr>
        <p:txBody>
          <a:bodyPr anchor="t" rtlCol="false" tIns="0" lIns="0" bIns="0" rIns="0">
            <a:spAutoFit/>
          </a:bodyPr>
          <a:lstStyle/>
          <a:p>
            <a:pPr algn="just">
              <a:lnSpc>
                <a:spcPts val="2939"/>
              </a:lnSpc>
            </a:pPr>
            <a:r>
              <a:rPr lang="en-US" sz="2099">
                <a:solidFill>
                  <a:srgbClr val="000000"/>
                </a:solidFill>
                <a:latin typeface="Garet"/>
                <a:ea typeface="Garet"/>
                <a:cs typeface="Garet"/>
                <a:sym typeface="Garet"/>
              </a:rPr>
              <a:t>However, t</a:t>
            </a:r>
            <a:r>
              <a:rPr lang="en-US" sz="2099">
                <a:solidFill>
                  <a:srgbClr val="000000"/>
                </a:solidFill>
                <a:latin typeface="Garet"/>
                <a:ea typeface="Garet"/>
                <a:cs typeface="Garet"/>
                <a:sym typeface="Garet"/>
              </a:rPr>
              <a:t>he measured RMS error of approximately 0.16–0.17 indicates that the CORDIC implementation, while functional, can still be optimized through improvements such as more iterations, wider bit-widths, or refined gain adjustments. At the top</a:t>
            </a:r>
            <a:r>
              <a:rPr lang="en-US" sz="2099">
                <a:solidFill>
                  <a:srgbClr val="000000"/>
                </a:solidFill>
                <a:latin typeface="Garet"/>
                <a:ea typeface="Garet"/>
                <a:cs typeface="Garet"/>
                <a:sym typeface="Garet"/>
              </a:rPr>
              <a:t> </a:t>
            </a:r>
            <a:r>
              <a:rPr lang="en-US" sz="2099">
                <a:solidFill>
                  <a:srgbClr val="000000"/>
                </a:solidFill>
                <a:latin typeface="Garet"/>
                <a:ea typeface="Garet"/>
                <a:cs typeface="Garet"/>
                <a:sym typeface="Garet"/>
              </a:rPr>
              <a:t>level, all modul</a:t>
            </a:r>
            <a:r>
              <a:rPr lang="en-US" sz="2099">
                <a:solidFill>
                  <a:srgbClr val="000000"/>
                </a:solidFill>
                <a:latin typeface="Garet"/>
                <a:ea typeface="Garet"/>
                <a:cs typeface="Garet"/>
                <a:sym typeface="Garet"/>
              </a:rPr>
              <a:t>es integrate properly, with </a:t>
            </a:r>
            <a:r>
              <a:rPr lang="en-US" sz="2099">
                <a:solidFill>
                  <a:srgbClr val="000000"/>
                </a:solidFill>
                <a:latin typeface="Garet"/>
                <a:ea typeface="Garet"/>
                <a:cs typeface="Garet"/>
                <a:sym typeface="Garet"/>
              </a:rPr>
              <a:t>the I/Q mixer generating the correct products and the final signal exhibiting the expect</a:t>
            </a:r>
            <a:r>
              <a:rPr lang="en-US" sz="2099">
                <a:solidFill>
                  <a:srgbClr val="000000"/>
                </a:solidFill>
                <a:latin typeface="Garet"/>
                <a:ea typeface="Garet"/>
                <a:cs typeface="Garet"/>
                <a:sym typeface="Garet"/>
              </a:rPr>
              <a:t>ed four QPSK phase states. The combined waveform behavior confirms that the full modulation chain operates as intended.</a:t>
            </a:r>
          </a:p>
          <a:p>
            <a:pPr algn="l">
              <a:lnSpc>
                <a:spcPts val="293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028700" y="2739036"/>
            <a:ext cx="7203393" cy="662237"/>
          </a:xfrm>
          <a:prstGeom prst="rect">
            <a:avLst/>
          </a:prstGeom>
        </p:spPr>
        <p:txBody>
          <a:bodyPr anchor="t" rtlCol="false" tIns="0" lIns="0" bIns="0" rIns="0">
            <a:spAutoFit/>
          </a:bodyPr>
          <a:lstStyle/>
          <a:p>
            <a:pPr algn="l">
              <a:lnSpc>
                <a:spcPts val="4530"/>
              </a:lnSpc>
            </a:pPr>
            <a:r>
              <a:rPr lang="en-US" sz="5808" spc="-458">
                <a:solidFill>
                  <a:srgbClr val="000000"/>
                </a:solidFill>
                <a:latin typeface="Archivo Black"/>
                <a:ea typeface="Archivo Black"/>
                <a:cs typeface="Archivo Black"/>
                <a:sym typeface="Archivo Black"/>
              </a:rPr>
              <a:t>Thank you</a:t>
            </a:r>
          </a:p>
        </p:txBody>
      </p:sp>
      <p:sp>
        <p:nvSpPr>
          <p:cNvPr name="TextBox 4" id="4"/>
          <p:cNvSpPr txBox="true"/>
          <p:nvPr/>
        </p:nvSpPr>
        <p:spPr>
          <a:xfrm rot="0">
            <a:off x="12938218" y="981075"/>
            <a:ext cx="4321082" cy="365760"/>
          </a:xfrm>
          <a:prstGeom prst="rect">
            <a:avLst/>
          </a:prstGeom>
        </p:spPr>
        <p:txBody>
          <a:bodyPr anchor="t" rtlCol="false" tIns="0" lIns="0" bIns="0" rIns="0">
            <a:spAutoFit/>
          </a:bodyPr>
          <a:lstStyle/>
          <a:p>
            <a:pPr algn="r">
              <a:lnSpc>
                <a:spcPts val="2939"/>
              </a:lnSpc>
            </a:pPr>
            <a:r>
              <a:rPr lang="en-US" b="true" sz="2099">
                <a:solidFill>
                  <a:srgbClr val="000000"/>
                </a:solidFill>
                <a:latin typeface="Garet Bold"/>
                <a:ea typeface="Garet Bold"/>
                <a:cs typeface="Garet Bold"/>
                <a:sym typeface="Garet Bold"/>
              </a:rPr>
              <a:t>10/10</a:t>
            </a:r>
          </a:p>
        </p:txBody>
      </p:sp>
      <p:sp>
        <p:nvSpPr>
          <p:cNvPr name="TextBox 5" id="5"/>
          <p:cNvSpPr txBox="true"/>
          <p:nvPr/>
        </p:nvSpPr>
        <p:spPr>
          <a:xfrm rot="0">
            <a:off x="11505590" y="8892540"/>
            <a:ext cx="5753710" cy="365760"/>
          </a:xfrm>
          <a:prstGeom prst="rect">
            <a:avLst/>
          </a:prstGeom>
        </p:spPr>
        <p:txBody>
          <a:bodyPr anchor="t" rtlCol="false" tIns="0" lIns="0" bIns="0" rIns="0">
            <a:spAutoFit/>
          </a:bodyPr>
          <a:lstStyle/>
          <a:p>
            <a:pPr algn="r" marL="0" indent="0" lvl="0">
              <a:lnSpc>
                <a:spcPts val="2939"/>
              </a:lnSpc>
              <a:spcBef>
                <a:spcPct val="0"/>
              </a:spcBef>
            </a:pPr>
            <a:r>
              <a:rPr lang="en-US" sz="2099" u="none">
                <a:solidFill>
                  <a:srgbClr val="000000"/>
                </a:solidFill>
                <a:latin typeface="Garet"/>
                <a:ea typeface="Garet"/>
                <a:cs typeface="Garet"/>
                <a:sym typeface="Garet"/>
              </a:rPr>
              <a:t>www.reallygreatsite.com</a:t>
            </a:r>
          </a:p>
        </p:txBody>
      </p:sp>
      <p:sp>
        <p:nvSpPr>
          <p:cNvPr name="AutoShape 6" id="6"/>
          <p:cNvSpPr/>
          <p:nvPr/>
        </p:nvSpPr>
        <p:spPr>
          <a:xfrm rot="0">
            <a:off x="-585133" y="8805859"/>
            <a:ext cx="18873133" cy="0"/>
          </a:xfrm>
          <a:prstGeom prst="line">
            <a:avLst/>
          </a:prstGeom>
          <a:ln cap="rnd" w="9525">
            <a:solidFill>
              <a:srgbClr val="000000"/>
            </a:solidFill>
            <a:prstDash val="solid"/>
            <a:headEnd type="none" len="sm" w="sm"/>
            <a:tailEnd type="none" len="sm" w="sm"/>
          </a:ln>
        </p:spPr>
      </p:sp>
      <p:sp>
        <p:nvSpPr>
          <p:cNvPr name="AutoShape 7" id="7"/>
          <p:cNvSpPr/>
          <p:nvPr/>
        </p:nvSpPr>
        <p:spPr>
          <a:xfrm rot="0">
            <a:off x="-585133" y="9334500"/>
            <a:ext cx="18873133" cy="0"/>
          </a:xfrm>
          <a:prstGeom prst="line">
            <a:avLst/>
          </a:prstGeom>
          <a:ln cap="rnd" w="9525">
            <a:solidFill>
              <a:srgbClr val="000000"/>
            </a:solidFill>
            <a:prstDash val="solid"/>
            <a:headEnd type="none" len="sm" w="sm"/>
            <a:tailEnd type="none" len="sm" w="sm"/>
          </a:ln>
        </p:spPr>
      </p:sp>
      <p:sp>
        <p:nvSpPr>
          <p:cNvPr name="TextBox 8" id="8"/>
          <p:cNvSpPr txBox="true"/>
          <p:nvPr/>
        </p:nvSpPr>
        <p:spPr>
          <a:xfrm rot="0">
            <a:off x="1028700" y="5738073"/>
            <a:ext cx="2149547" cy="339725"/>
          </a:xfrm>
          <a:prstGeom prst="rect">
            <a:avLst/>
          </a:prstGeom>
        </p:spPr>
        <p:txBody>
          <a:bodyPr anchor="t" rtlCol="false" tIns="0" lIns="0" bIns="0" rIns="0">
            <a:spAutoFit/>
          </a:bodyPr>
          <a:lstStyle/>
          <a:p>
            <a:pPr algn="l">
              <a:lnSpc>
                <a:spcPts val="2800"/>
              </a:lnSpc>
            </a:pPr>
            <a:r>
              <a:rPr lang="en-US" sz="2000" b="true">
                <a:solidFill>
                  <a:srgbClr val="000000"/>
                </a:solidFill>
                <a:latin typeface="Garet Bold"/>
                <a:ea typeface="Garet Bold"/>
                <a:cs typeface="Garet Bold"/>
                <a:sym typeface="Garet Bold"/>
              </a:rPr>
              <a:t>E-mail</a:t>
            </a:r>
          </a:p>
        </p:txBody>
      </p:sp>
      <p:sp>
        <p:nvSpPr>
          <p:cNvPr name="TextBox 9" id="9"/>
          <p:cNvSpPr txBox="true"/>
          <p:nvPr/>
        </p:nvSpPr>
        <p:spPr>
          <a:xfrm rot="0">
            <a:off x="3178247" y="5712038"/>
            <a:ext cx="5362304" cy="365760"/>
          </a:xfrm>
          <a:prstGeom prst="rect">
            <a:avLst/>
          </a:prstGeom>
        </p:spPr>
        <p:txBody>
          <a:bodyPr anchor="t" rtlCol="false" tIns="0" lIns="0" bIns="0" rIns="0">
            <a:spAutoFit/>
          </a:bodyPr>
          <a:lstStyle/>
          <a:p>
            <a:pPr algn="just" marL="0" indent="0" lvl="0">
              <a:lnSpc>
                <a:spcPts val="2939"/>
              </a:lnSpc>
              <a:spcBef>
                <a:spcPct val="0"/>
              </a:spcBef>
            </a:pPr>
            <a:r>
              <a:rPr lang="en-US" sz="2099" u="none">
                <a:solidFill>
                  <a:srgbClr val="000000"/>
                </a:solidFill>
                <a:latin typeface="Garet"/>
                <a:ea typeface="Garet"/>
                <a:cs typeface="Garet"/>
                <a:sym typeface="Garet"/>
              </a:rPr>
              <a:t>hello@reallygreatsite.com</a:t>
            </a:r>
          </a:p>
        </p:txBody>
      </p:sp>
      <p:sp>
        <p:nvSpPr>
          <p:cNvPr name="TextBox 10" id="10"/>
          <p:cNvSpPr txBox="true"/>
          <p:nvPr/>
        </p:nvSpPr>
        <p:spPr>
          <a:xfrm rot="0">
            <a:off x="1028700" y="6330711"/>
            <a:ext cx="2149547" cy="339725"/>
          </a:xfrm>
          <a:prstGeom prst="rect">
            <a:avLst/>
          </a:prstGeom>
        </p:spPr>
        <p:txBody>
          <a:bodyPr anchor="t" rtlCol="false" tIns="0" lIns="0" bIns="0" rIns="0">
            <a:spAutoFit/>
          </a:bodyPr>
          <a:lstStyle/>
          <a:p>
            <a:pPr algn="l">
              <a:lnSpc>
                <a:spcPts val="2800"/>
              </a:lnSpc>
            </a:pPr>
            <a:r>
              <a:rPr lang="en-US" sz="2000" b="true">
                <a:solidFill>
                  <a:srgbClr val="000000"/>
                </a:solidFill>
                <a:latin typeface="Garet Bold"/>
                <a:ea typeface="Garet Bold"/>
                <a:cs typeface="Garet Bold"/>
                <a:sym typeface="Garet Bold"/>
              </a:rPr>
              <a:t>Social Media</a:t>
            </a:r>
          </a:p>
        </p:txBody>
      </p:sp>
      <p:sp>
        <p:nvSpPr>
          <p:cNvPr name="TextBox 11" id="11"/>
          <p:cNvSpPr txBox="true"/>
          <p:nvPr/>
        </p:nvSpPr>
        <p:spPr>
          <a:xfrm rot="0">
            <a:off x="3178247" y="6304676"/>
            <a:ext cx="5362304" cy="365760"/>
          </a:xfrm>
          <a:prstGeom prst="rect">
            <a:avLst/>
          </a:prstGeom>
        </p:spPr>
        <p:txBody>
          <a:bodyPr anchor="t" rtlCol="false" tIns="0" lIns="0" bIns="0" rIns="0">
            <a:spAutoFit/>
          </a:bodyPr>
          <a:lstStyle/>
          <a:p>
            <a:pPr algn="just" marL="0" indent="0" lvl="0">
              <a:lnSpc>
                <a:spcPts val="2939"/>
              </a:lnSpc>
              <a:spcBef>
                <a:spcPct val="0"/>
              </a:spcBef>
            </a:pPr>
            <a:r>
              <a:rPr lang="en-US" sz="2099">
                <a:solidFill>
                  <a:srgbClr val="000000"/>
                </a:solidFill>
                <a:latin typeface="Garet"/>
                <a:ea typeface="Garet"/>
                <a:cs typeface="Garet"/>
                <a:sym typeface="Garet"/>
              </a:rPr>
              <a:t>@reallygreatsite</a:t>
            </a:r>
          </a:p>
        </p:txBody>
      </p:sp>
      <p:sp>
        <p:nvSpPr>
          <p:cNvPr name="TextBox 12" id="12"/>
          <p:cNvSpPr txBox="true"/>
          <p:nvPr/>
        </p:nvSpPr>
        <p:spPr>
          <a:xfrm rot="0">
            <a:off x="1028700" y="6923349"/>
            <a:ext cx="2149547" cy="339725"/>
          </a:xfrm>
          <a:prstGeom prst="rect">
            <a:avLst/>
          </a:prstGeom>
        </p:spPr>
        <p:txBody>
          <a:bodyPr anchor="t" rtlCol="false" tIns="0" lIns="0" bIns="0" rIns="0">
            <a:spAutoFit/>
          </a:bodyPr>
          <a:lstStyle/>
          <a:p>
            <a:pPr algn="l">
              <a:lnSpc>
                <a:spcPts val="2800"/>
              </a:lnSpc>
            </a:pPr>
            <a:r>
              <a:rPr lang="en-US" sz="2000" b="true">
                <a:solidFill>
                  <a:srgbClr val="000000"/>
                </a:solidFill>
                <a:latin typeface="Garet Bold"/>
                <a:ea typeface="Garet Bold"/>
                <a:cs typeface="Garet Bold"/>
                <a:sym typeface="Garet Bold"/>
              </a:rPr>
              <a:t>Phone</a:t>
            </a:r>
          </a:p>
        </p:txBody>
      </p:sp>
      <p:sp>
        <p:nvSpPr>
          <p:cNvPr name="TextBox 13" id="13"/>
          <p:cNvSpPr txBox="true"/>
          <p:nvPr/>
        </p:nvSpPr>
        <p:spPr>
          <a:xfrm rot="0">
            <a:off x="3178247" y="6897314"/>
            <a:ext cx="5362304" cy="365760"/>
          </a:xfrm>
          <a:prstGeom prst="rect">
            <a:avLst/>
          </a:prstGeom>
        </p:spPr>
        <p:txBody>
          <a:bodyPr anchor="t" rtlCol="false" tIns="0" lIns="0" bIns="0" rIns="0">
            <a:spAutoFit/>
          </a:bodyPr>
          <a:lstStyle/>
          <a:p>
            <a:pPr algn="just" marL="0" indent="0" lvl="0">
              <a:lnSpc>
                <a:spcPts val="2939"/>
              </a:lnSpc>
              <a:spcBef>
                <a:spcPct val="0"/>
              </a:spcBef>
            </a:pPr>
            <a:r>
              <a:rPr lang="en-US" sz="2099" u="none">
                <a:solidFill>
                  <a:srgbClr val="000000"/>
                </a:solidFill>
                <a:latin typeface="Garet"/>
                <a:ea typeface="Garet"/>
                <a:cs typeface="Garet"/>
                <a:sym typeface="Garet"/>
              </a:rPr>
              <a:t>+123-456-7890</a:t>
            </a:r>
          </a:p>
        </p:txBody>
      </p:sp>
      <p:sp>
        <p:nvSpPr>
          <p:cNvPr name="TextBox 14" id="14"/>
          <p:cNvSpPr txBox="true"/>
          <p:nvPr/>
        </p:nvSpPr>
        <p:spPr>
          <a:xfrm rot="0">
            <a:off x="1028700" y="7515987"/>
            <a:ext cx="2149547" cy="339725"/>
          </a:xfrm>
          <a:prstGeom prst="rect">
            <a:avLst/>
          </a:prstGeom>
        </p:spPr>
        <p:txBody>
          <a:bodyPr anchor="t" rtlCol="false" tIns="0" lIns="0" bIns="0" rIns="0">
            <a:spAutoFit/>
          </a:bodyPr>
          <a:lstStyle/>
          <a:p>
            <a:pPr algn="l">
              <a:lnSpc>
                <a:spcPts val="2800"/>
              </a:lnSpc>
            </a:pPr>
            <a:r>
              <a:rPr lang="en-US" sz="2000" b="true">
                <a:solidFill>
                  <a:srgbClr val="000000"/>
                </a:solidFill>
                <a:latin typeface="Garet Bold"/>
                <a:ea typeface="Garet Bold"/>
                <a:cs typeface="Garet Bold"/>
                <a:sym typeface="Garet Bold"/>
              </a:rPr>
              <a:t>Address</a:t>
            </a:r>
          </a:p>
        </p:txBody>
      </p:sp>
      <p:sp>
        <p:nvSpPr>
          <p:cNvPr name="TextBox 15" id="15"/>
          <p:cNvSpPr txBox="true"/>
          <p:nvPr/>
        </p:nvSpPr>
        <p:spPr>
          <a:xfrm rot="0">
            <a:off x="3178247" y="7489952"/>
            <a:ext cx="5362304" cy="365760"/>
          </a:xfrm>
          <a:prstGeom prst="rect">
            <a:avLst/>
          </a:prstGeom>
        </p:spPr>
        <p:txBody>
          <a:bodyPr anchor="t" rtlCol="false" tIns="0" lIns="0" bIns="0" rIns="0">
            <a:spAutoFit/>
          </a:bodyPr>
          <a:lstStyle/>
          <a:p>
            <a:pPr algn="just" marL="0" indent="0" lvl="0">
              <a:lnSpc>
                <a:spcPts val="2939"/>
              </a:lnSpc>
              <a:spcBef>
                <a:spcPct val="0"/>
              </a:spcBef>
            </a:pPr>
            <a:r>
              <a:rPr lang="en-US" sz="2099" u="none">
                <a:solidFill>
                  <a:srgbClr val="000000"/>
                </a:solidFill>
                <a:latin typeface="Garet"/>
                <a:ea typeface="Garet"/>
                <a:cs typeface="Garet"/>
                <a:sym typeface="Garet"/>
              </a:rPr>
              <a:t>123 Anywhere St., Any City, ST 12345</a:t>
            </a:r>
          </a:p>
        </p:txBody>
      </p:sp>
      <p:sp>
        <p:nvSpPr>
          <p:cNvPr name="TextBox 16" id="16"/>
          <p:cNvSpPr txBox="true"/>
          <p:nvPr/>
        </p:nvSpPr>
        <p:spPr>
          <a:xfrm rot="0">
            <a:off x="1028700" y="4803775"/>
            <a:ext cx="4764688" cy="339725"/>
          </a:xfrm>
          <a:prstGeom prst="rect">
            <a:avLst/>
          </a:prstGeom>
        </p:spPr>
        <p:txBody>
          <a:bodyPr anchor="t" rtlCol="false" tIns="0" lIns="0" bIns="0" rIns="0">
            <a:spAutoFit/>
          </a:bodyPr>
          <a:lstStyle/>
          <a:p>
            <a:pPr algn="l" marL="0" indent="0" lvl="0">
              <a:lnSpc>
                <a:spcPts val="2800"/>
              </a:lnSpc>
              <a:spcBef>
                <a:spcPct val="0"/>
              </a:spcBef>
            </a:pPr>
            <a:r>
              <a:rPr lang="en-US" b="true" sz="2000" u="none">
                <a:solidFill>
                  <a:srgbClr val="000000"/>
                </a:solidFill>
                <a:latin typeface="Garet Bold"/>
                <a:ea typeface="Garet Bold"/>
                <a:cs typeface="Garet Bold"/>
                <a:sym typeface="Garet Bold"/>
              </a:rPr>
              <a:t>CONTACT US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AutoShape 3" id="3"/>
          <p:cNvSpPr/>
          <p:nvPr/>
        </p:nvSpPr>
        <p:spPr>
          <a:xfrm rot="0">
            <a:off x="-585133" y="8805859"/>
            <a:ext cx="18873133" cy="0"/>
          </a:xfrm>
          <a:prstGeom prst="line">
            <a:avLst/>
          </a:prstGeom>
          <a:ln cap="rnd" w="9525">
            <a:solidFill>
              <a:srgbClr val="000000"/>
            </a:solidFill>
            <a:prstDash val="solid"/>
            <a:headEnd type="none" len="sm" w="sm"/>
            <a:tailEnd type="none" len="sm" w="sm"/>
          </a:ln>
        </p:spPr>
      </p:sp>
      <p:sp>
        <p:nvSpPr>
          <p:cNvPr name="AutoShape 4" id="4"/>
          <p:cNvSpPr/>
          <p:nvPr/>
        </p:nvSpPr>
        <p:spPr>
          <a:xfrm rot="0">
            <a:off x="-585133" y="9334500"/>
            <a:ext cx="18873133" cy="0"/>
          </a:xfrm>
          <a:prstGeom prst="line">
            <a:avLst/>
          </a:prstGeom>
          <a:ln cap="rnd" w="9525">
            <a:solidFill>
              <a:srgbClr val="000000"/>
            </a:solidFill>
            <a:prstDash val="solid"/>
            <a:headEnd type="none" len="sm" w="sm"/>
            <a:tailEnd type="none" len="sm" w="sm"/>
          </a:ln>
        </p:spPr>
      </p:sp>
      <p:grpSp>
        <p:nvGrpSpPr>
          <p:cNvPr name="Group 5" id="5"/>
          <p:cNvGrpSpPr>
            <a:grpSpLocks noChangeAspect="true"/>
          </p:cNvGrpSpPr>
          <p:nvPr/>
        </p:nvGrpSpPr>
        <p:grpSpPr>
          <a:xfrm rot="0">
            <a:off x="1250509" y="2938298"/>
            <a:ext cx="3261144" cy="3261144"/>
            <a:chOff x="0" y="0"/>
            <a:chExt cx="8790178" cy="8790178"/>
          </a:xfrm>
        </p:grpSpPr>
        <p:sp>
          <p:nvSpPr>
            <p:cNvPr name="Freeform 6" id="6"/>
            <p:cNvSpPr/>
            <p:nvPr/>
          </p:nvSpPr>
          <p:spPr>
            <a:xfrm flipH="false" flipV="false" rot="0">
              <a:off x="149225" y="149225"/>
              <a:ext cx="8491728" cy="8491728"/>
            </a:xfrm>
            <a:custGeom>
              <a:avLst/>
              <a:gdLst/>
              <a:ahLst/>
              <a:cxnLst/>
              <a:rect r="r" b="b" t="t" l="l"/>
              <a:pathLst>
                <a:path h="8491728" w="8491728">
                  <a:moveTo>
                    <a:pt x="0" y="0"/>
                  </a:moveTo>
                  <a:lnTo>
                    <a:pt x="8491728" y="0"/>
                  </a:lnTo>
                  <a:lnTo>
                    <a:pt x="8491728" y="8491728"/>
                  </a:lnTo>
                  <a:lnTo>
                    <a:pt x="0" y="8491728"/>
                  </a:lnTo>
                  <a:close/>
                </a:path>
              </a:pathLst>
            </a:custGeom>
            <a:blipFill>
              <a:blip r:embed="rId3"/>
              <a:stretch>
                <a:fillRect l="0" t="-12812" r="0" b="-37187"/>
              </a:stretch>
            </a:blipFill>
          </p:spPr>
        </p:sp>
        <p:sp>
          <p:nvSpPr>
            <p:cNvPr name="Freeform 7" id="7"/>
            <p:cNvSpPr/>
            <p:nvPr/>
          </p:nvSpPr>
          <p:spPr>
            <a:xfrm flipH="false" flipV="false" rot="0">
              <a:off x="0" y="0"/>
              <a:ext cx="8790178" cy="8790178"/>
            </a:xfrm>
            <a:custGeom>
              <a:avLst/>
              <a:gdLst/>
              <a:ahLst/>
              <a:cxnLst/>
              <a:rect r="r" b="b" t="t" l="l"/>
              <a:pathLst>
                <a:path h="8790178" w="8790178">
                  <a:moveTo>
                    <a:pt x="8790178" y="8790178"/>
                  </a:moveTo>
                  <a:lnTo>
                    <a:pt x="0" y="8790178"/>
                  </a:lnTo>
                  <a:lnTo>
                    <a:pt x="0" y="0"/>
                  </a:lnTo>
                  <a:lnTo>
                    <a:pt x="8790178" y="0"/>
                  </a:lnTo>
                  <a:lnTo>
                    <a:pt x="8790178" y="8790178"/>
                  </a:lnTo>
                  <a:close/>
                  <a:moveTo>
                    <a:pt x="19050" y="8771128"/>
                  </a:moveTo>
                  <a:lnTo>
                    <a:pt x="8771128" y="8771128"/>
                  </a:lnTo>
                  <a:lnTo>
                    <a:pt x="8771128" y="19050"/>
                  </a:lnTo>
                  <a:lnTo>
                    <a:pt x="19050" y="19050"/>
                  </a:lnTo>
                  <a:lnTo>
                    <a:pt x="19050" y="8771128"/>
                  </a:lnTo>
                  <a:close/>
                </a:path>
              </a:pathLst>
            </a:custGeom>
            <a:solidFill>
              <a:srgbClr val="000000"/>
            </a:solidFill>
          </p:spPr>
        </p:sp>
      </p:grpSp>
      <p:grpSp>
        <p:nvGrpSpPr>
          <p:cNvPr name="Group 8" id="8"/>
          <p:cNvGrpSpPr>
            <a:grpSpLocks noChangeAspect="true"/>
          </p:cNvGrpSpPr>
          <p:nvPr/>
        </p:nvGrpSpPr>
        <p:grpSpPr>
          <a:xfrm rot="0">
            <a:off x="5425788" y="2938298"/>
            <a:ext cx="3261144" cy="3261144"/>
            <a:chOff x="0" y="0"/>
            <a:chExt cx="8790178" cy="8790178"/>
          </a:xfrm>
        </p:grpSpPr>
        <p:sp>
          <p:nvSpPr>
            <p:cNvPr name="Freeform 9" id="9"/>
            <p:cNvSpPr/>
            <p:nvPr/>
          </p:nvSpPr>
          <p:spPr>
            <a:xfrm flipH="false" flipV="false" rot="0">
              <a:off x="149225" y="149225"/>
              <a:ext cx="8491728" cy="8491728"/>
            </a:xfrm>
            <a:custGeom>
              <a:avLst/>
              <a:gdLst/>
              <a:ahLst/>
              <a:cxnLst/>
              <a:rect r="r" b="b" t="t" l="l"/>
              <a:pathLst>
                <a:path h="8491728" w="8491728">
                  <a:moveTo>
                    <a:pt x="0" y="0"/>
                  </a:moveTo>
                  <a:lnTo>
                    <a:pt x="8491728" y="0"/>
                  </a:lnTo>
                  <a:lnTo>
                    <a:pt x="8491728" y="8491728"/>
                  </a:lnTo>
                  <a:lnTo>
                    <a:pt x="0" y="8491728"/>
                  </a:lnTo>
                  <a:close/>
                </a:path>
              </a:pathLst>
            </a:custGeom>
            <a:blipFill>
              <a:blip r:embed="rId4"/>
              <a:stretch>
                <a:fillRect l="-43876" t="0" r="-6217" b="0"/>
              </a:stretch>
            </a:blipFill>
          </p:spPr>
        </p:sp>
        <p:sp>
          <p:nvSpPr>
            <p:cNvPr name="Freeform 10" id="10"/>
            <p:cNvSpPr/>
            <p:nvPr/>
          </p:nvSpPr>
          <p:spPr>
            <a:xfrm flipH="false" flipV="false" rot="0">
              <a:off x="0" y="0"/>
              <a:ext cx="8790178" cy="8790178"/>
            </a:xfrm>
            <a:custGeom>
              <a:avLst/>
              <a:gdLst/>
              <a:ahLst/>
              <a:cxnLst/>
              <a:rect r="r" b="b" t="t" l="l"/>
              <a:pathLst>
                <a:path h="8790178" w="8790178">
                  <a:moveTo>
                    <a:pt x="8790178" y="8790178"/>
                  </a:moveTo>
                  <a:lnTo>
                    <a:pt x="0" y="8790178"/>
                  </a:lnTo>
                  <a:lnTo>
                    <a:pt x="0" y="0"/>
                  </a:lnTo>
                  <a:lnTo>
                    <a:pt x="8790178" y="0"/>
                  </a:lnTo>
                  <a:lnTo>
                    <a:pt x="8790178" y="8790178"/>
                  </a:lnTo>
                  <a:close/>
                  <a:moveTo>
                    <a:pt x="19050" y="8771128"/>
                  </a:moveTo>
                  <a:lnTo>
                    <a:pt x="8771128" y="8771128"/>
                  </a:lnTo>
                  <a:lnTo>
                    <a:pt x="8771128" y="19050"/>
                  </a:lnTo>
                  <a:lnTo>
                    <a:pt x="19050" y="19050"/>
                  </a:lnTo>
                  <a:lnTo>
                    <a:pt x="19050" y="8771128"/>
                  </a:lnTo>
                  <a:close/>
                </a:path>
              </a:pathLst>
            </a:custGeom>
            <a:solidFill>
              <a:srgbClr val="000000"/>
            </a:solidFill>
          </p:spPr>
        </p:sp>
      </p:grpSp>
      <p:grpSp>
        <p:nvGrpSpPr>
          <p:cNvPr name="Group 11" id="11"/>
          <p:cNvGrpSpPr>
            <a:grpSpLocks noChangeAspect="true"/>
          </p:cNvGrpSpPr>
          <p:nvPr/>
        </p:nvGrpSpPr>
        <p:grpSpPr>
          <a:xfrm rot="0">
            <a:off x="9601067" y="2938298"/>
            <a:ext cx="3261144" cy="3261144"/>
            <a:chOff x="0" y="0"/>
            <a:chExt cx="8790178" cy="8790178"/>
          </a:xfrm>
        </p:grpSpPr>
        <p:sp>
          <p:nvSpPr>
            <p:cNvPr name="Freeform 12" id="12"/>
            <p:cNvSpPr/>
            <p:nvPr/>
          </p:nvSpPr>
          <p:spPr>
            <a:xfrm flipH="false" flipV="false" rot="0">
              <a:off x="149225" y="149225"/>
              <a:ext cx="8491728" cy="8491728"/>
            </a:xfrm>
            <a:custGeom>
              <a:avLst/>
              <a:gdLst/>
              <a:ahLst/>
              <a:cxnLst/>
              <a:rect r="r" b="b" t="t" l="l"/>
              <a:pathLst>
                <a:path h="8491728" w="8491728">
                  <a:moveTo>
                    <a:pt x="0" y="0"/>
                  </a:moveTo>
                  <a:lnTo>
                    <a:pt x="8491728" y="0"/>
                  </a:lnTo>
                  <a:lnTo>
                    <a:pt x="8491728" y="8491728"/>
                  </a:lnTo>
                  <a:lnTo>
                    <a:pt x="0" y="8491728"/>
                  </a:lnTo>
                  <a:close/>
                </a:path>
              </a:pathLst>
            </a:custGeom>
            <a:blipFill>
              <a:blip r:embed="rId5"/>
              <a:stretch>
                <a:fillRect l="-130218" t="-1015" r="-86305" b="-110395"/>
              </a:stretch>
            </a:blipFill>
          </p:spPr>
        </p:sp>
        <p:sp>
          <p:nvSpPr>
            <p:cNvPr name="Freeform 13" id="13"/>
            <p:cNvSpPr/>
            <p:nvPr/>
          </p:nvSpPr>
          <p:spPr>
            <a:xfrm flipH="false" flipV="false" rot="0">
              <a:off x="0" y="0"/>
              <a:ext cx="8790178" cy="8790178"/>
            </a:xfrm>
            <a:custGeom>
              <a:avLst/>
              <a:gdLst/>
              <a:ahLst/>
              <a:cxnLst/>
              <a:rect r="r" b="b" t="t" l="l"/>
              <a:pathLst>
                <a:path h="8790178" w="8790178">
                  <a:moveTo>
                    <a:pt x="8790178" y="8790178"/>
                  </a:moveTo>
                  <a:lnTo>
                    <a:pt x="0" y="8790178"/>
                  </a:lnTo>
                  <a:lnTo>
                    <a:pt x="0" y="0"/>
                  </a:lnTo>
                  <a:lnTo>
                    <a:pt x="8790178" y="0"/>
                  </a:lnTo>
                  <a:lnTo>
                    <a:pt x="8790178" y="8790178"/>
                  </a:lnTo>
                  <a:close/>
                  <a:moveTo>
                    <a:pt x="19050" y="8771128"/>
                  </a:moveTo>
                  <a:lnTo>
                    <a:pt x="8771128" y="8771128"/>
                  </a:lnTo>
                  <a:lnTo>
                    <a:pt x="8771128" y="19050"/>
                  </a:lnTo>
                  <a:lnTo>
                    <a:pt x="19050" y="19050"/>
                  </a:lnTo>
                  <a:lnTo>
                    <a:pt x="19050" y="8771128"/>
                  </a:lnTo>
                  <a:close/>
                </a:path>
              </a:pathLst>
            </a:custGeom>
            <a:solidFill>
              <a:srgbClr val="000000"/>
            </a:solidFill>
          </p:spPr>
        </p:sp>
      </p:grpSp>
      <p:grpSp>
        <p:nvGrpSpPr>
          <p:cNvPr name="Group 14" id="14"/>
          <p:cNvGrpSpPr>
            <a:grpSpLocks noChangeAspect="true"/>
          </p:cNvGrpSpPr>
          <p:nvPr/>
        </p:nvGrpSpPr>
        <p:grpSpPr>
          <a:xfrm rot="0">
            <a:off x="13776346" y="2938298"/>
            <a:ext cx="3261144" cy="3261144"/>
            <a:chOff x="0" y="0"/>
            <a:chExt cx="8790178" cy="8790178"/>
          </a:xfrm>
        </p:grpSpPr>
        <p:sp>
          <p:nvSpPr>
            <p:cNvPr name="Freeform 15" id="15"/>
            <p:cNvSpPr/>
            <p:nvPr/>
          </p:nvSpPr>
          <p:spPr>
            <a:xfrm flipH="false" flipV="false" rot="0">
              <a:off x="149225" y="149225"/>
              <a:ext cx="8491728" cy="8491728"/>
            </a:xfrm>
            <a:custGeom>
              <a:avLst/>
              <a:gdLst/>
              <a:ahLst/>
              <a:cxnLst/>
              <a:rect r="r" b="b" t="t" l="l"/>
              <a:pathLst>
                <a:path h="8491728" w="8491728">
                  <a:moveTo>
                    <a:pt x="0" y="0"/>
                  </a:moveTo>
                  <a:lnTo>
                    <a:pt x="8491728" y="0"/>
                  </a:lnTo>
                  <a:lnTo>
                    <a:pt x="8491728" y="8491728"/>
                  </a:lnTo>
                  <a:lnTo>
                    <a:pt x="0" y="8491728"/>
                  </a:lnTo>
                  <a:close/>
                </a:path>
              </a:pathLst>
            </a:custGeom>
            <a:blipFill>
              <a:blip r:embed="rId6"/>
              <a:stretch>
                <a:fillRect l="0" t="-4593" r="0" b="-45219"/>
              </a:stretch>
            </a:blipFill>
          </p:spPr>
        </p:sp>
        <p:sp>
          <p:nvSpPr>
            <p:cNvPr name="Freeform 16" id="16"/>
            <p:cNvSpPr/>
            <p:nvPr/>
          </p:nvSpPr>
          <p:spPr>
            <a:xfrm flipH="false" flipV="false" rot="0">
              <a:off x="0" y="0"/>
              <a:ext cx="8790178" cy="8790178"/>
            </a:xfrm>
            <a:custGeom>
              <a:avLst/>
              <a:gdLst/>
              <a:ahLst/>
              <a:cxnLst/>
              <a:rect r="r" b="b" t="t" l="l"/>
              <a:pathLst>
                <a:path h="8790178" w="8790178">
                  <a:moveTo>
                    <a:pt x="8790178" y="8790178"/>
                  </a:moveTo>
                  <a:lnTo>
                    <a:pt x="0" y="8790178"/>
                  </a:lnTo>
                  <a:lnTo>
                    <a:pt x="0" y="0"/>
                  </a:lnTo>
                  <a:lnTo>
                    <a:pt x="8790178" y="0"/>
                  </a:lnTo>
                  <a:lnTo>
                    <a:pt x="8790178" y="8790178"/>
                  </a:lnTo>
                  <a:close/>
                  <a:moveTo>
                    <a:pt x="19050" y="8771128"/>
                  </a:moveTo>
                  <a:lnTo>
                    <a:pt x="8771128" y="8771128"/>
                  </a:lnTo>
                  <a:lnTo>
                    <a:pt x="8771128" y="19050"/>
                  </a:lnTo>
                  <a:lnTo>
                    <a:pt x="19050" y="19050"/>
                  </a:lnTo>
                  <a:lnTo>
                    <a:pt x="19050" y="8771128"/>
                  </a:lnTo>
                  <a:close/>
                </a:path>
              </a:pathLst>
            </a:custGeom>
            <a:solidFill>
              <a:srgbClr val="000000"/>
            </a:solidFill>
          </p:spPr>
        </p:sp>
      </p:grpSp>
      <p:sp>
        <p:nvSpPr>
          <p:cNvPr name="Freeform 17" id="17"/>
          <p:cNvSpPr/>
          <p:nvPr/>
        </p:nvSpPr>
        <p:spPr>
          <a:xfrm flipH="false" flipV="false" rot="0">
            <a:off x="2568735" y="7658855"/>
            <a:ext cx="624692" cy="623129"/>
          </a:xfrm>
          <a:custGeom>
            <a:avLst/>
            <a:gdLst/>
            <a:ahLst/>
            <a:cxnLst/>
            <a:rect r="r" b="b" t="t" l="l"/>
            <a:pathLst>
              <a:path h="623129" w="624692">
                <a:moveTo>
                  <a:pt x="0" y="0"/>
                </a:moveTo>
                <a:lnTo>
                  <a:pt x="624693" y="0"/>
                </a:lnTo>
                <a:lnTo>
                  <a:pt x="624693" y="623129"/>
                </a:lnTo>
                <a:lnTo>
                  <a:pt x="0" y="623129"/>
                </a:lnTo>
                <a:lnTo>
                  <a:pt x="0" y="0"/>
                </a:lnTo>
                <a:close/>
              </a:path>
            </a:pathLst>
          </a:custGeom>
          <a:blipFill>
            <a:blip r:embed="rId7">
              <a:extLst>
                <a:ext uri="{96DAC541-7B7A-43D3-8B79-37D633B846F1}">
                  <asvg:svgBlip xmlns:asvg="http://schemas.microsoft.com/office/drawing/2016/SVG/main" r:embed="rId8"/>
                </a:ext>
              </a:extLst>
            </a:blip>
            <a:stretch>
              <a:fillRect l="-117870" t="0" r="0" b="-122462"/>
            </a:stretch>
          </a:blipFill>
        </p:spPr>
      </p:sp>
      <p:sp>
        <p:nvSpPr>
          <p:cNvPr name="Freeform 18" id="18"/>
          <p:cNvSpPr/>
          <p:nvPr/>
        </p:nvSpPr>
        <p:spPr>
          <a:xfrm flipH="false" flipV="false" rot="0">
            <a:off x="6744014" y="7658855"/>
            <a:ext cx="624692" cy="623129"/>
          </a:xfrm>
          <a:custGeom>
            <a:avLst/>
            <a:gdLst/>
            <a:ahLst/>
            <a:cxnLst/>
            <a:rect r="r" b="b" t="t" l="l"/>
            <a:pathLst>
              <a:path h="623129" w="624692">
                <a:moveTo>
                  <a:pt x="0" y="0"/>
                </a:moveTo>
                <a:lnTo>
                  <a:pt x="624693" y="0"/>
                </a:lnTo>
                <a:lnTo>
                  <a:pt x="624693" y="623129"/>
                </a:lnTo>
                <a:lnTo>
                  <a:pt x="0" y="623129"/>
                </a:lnTo>
                <a:lnTo>
                  <a:pt x="0" y="0"/>
                </a:lnTo>
                <a:close/>
              </a:path>
            </a:pathLst>
          </a:custGeom>
          <a:blipFill>
            <a:blip r:embed="rId7">
              <a:extLst>
                <a:ext uri="{96DAC541-7B7A-43D3-8B79-37D633B846F1}">
                  <asvg:svgBlip xmlns:asvg="http://schemas.microsoft.com/office/drawing/2016/SVG/main" r:embed="rId8"/>
                </a:ext>
              </a:extLst>
            </a:blip>
            <a:stretch>
              <a:fillRect l="-117870" t="0" r="0" b="-122462"/>
            </a:stretch>
          </a:blipFill>
        </p:spPr>
      </p:sp>
      <p:sp>
        <p:nvSpPr>
          <p:cNvPr name="Freeform 19" id="19"/>
          <p:cNvSpPr/>
          <p:nvPr/>
        </p:nvSpPr>
        <p:spPr>
          <a:xfrm flipH="false" flipV="false" rot="0">
            <a:off x="10919293" y="7658855"/>
            <a:ext cx="624692" cy="623129"/>
          </a:xfrm>
          <a:custGeom>
            <a:avLst/>
            <a:gdLst/>
            <a:ahLst/>
            <a:cxnLst/>
            <a:rect r="r" b="b" t="t" l="l"/>
            <a:pathLst>
              <a:path h="623129" w="624692">
                <a:moveTo>
                  <a:pt x="0" y="0"/>
                </a:moveTo>
                <a:lnTo>
                  <a:pt x="624693" y="0"/>
                </a:lnTo>
                <a:lnTo>
                  <a:pt x="624693" y="623129"/>
                </a:lnTo>
                <a:lnTo>
                  <a:pt x="0" y="623129"/>
                </a:lnTo>
                <a:lnTo>
                  <a:pt x="0" y="0"/>
                </a:lnTo>
                <a:close/>
              </a:path>
            </a:pathLst>
          </a:custGeom>
          <a:blipFill>
            <a:blip r:embed="rId7">
              <a:extLst>
                <a:ext uri="{96DAC541-7B7A-43D3-8B79-37D633B846F1}">
                  <asvg:svgBlip xmlns:asvg="http://schemas.microsoft.com/office/drawing/2016/SVG/main" r:embed="rId8"/>
                </a:ext>
              </a:extLst>
            </a:blip>
            <a:stretch>
              <a:fillRect l="-117870" t="0" r="0" b="-122462"/>
            </a:stretch>
          </a:blipFill>
        </p:spPr>
      </p:sp>
      <p:sp>
        <p:nvSpPr>
          <p:cNvPr name="Freeform 20" id="20"/>
          <p:cNvSpPr/>
          <p:nvPr/>
        </p:nvSpPr>
        <p:spPr>
          <a:xfrm flipH="false" flipV="false" rot="0">
            <a:off x="15094572" y="7658855"/>
            <a:ext cx="624692" cy="623129"/>
          </a:xfrm>
          <a:custGeom>
            <a:avLst/>
            <a:gdLst/>
            <a:ahLst/>
            <a:cxnLst/>
            <a:rect r="r" b="b" t="t" l="l"/>
            <a:pathLst>
              <a:path h="623129" w="624692">
                <a:moveTo>
                  <a:pt x="0" y="0"/>
                </a:moveTo>
                <a:lnTo>
                  <a:pt x="624693" y="0"/>
                </a:lnTo>
                <a:lnTo>
                  <a:pt x="624693" y="623129"/>
                </a:lnTo>
                <a:lnTo>
                  <a:pt x="0" y="623129"/>
                </a:lnTo>
                <a:lnTo>
                  <a:pt x="0" y="0"/>
                </a:lnTo>
                <a:close/>
              </a:path>
            </a:pathLst>
          </a:custGeom>
          <a:blipFill>
            <a:blip r:embed="rId7">
              <a:extLst>
                <a:ext uri="{96DAC541-7B7A-43D3-8B79-37D633B846F1}">
                  <asvg:svgBlip xmlns:asvg="http://schemas.microsoft.com/office/drawing/2016/SVG/main" r:embed="rId8"/>
                </a:ext>
              </a:extLst>
            </a:blip>
            <a:stretch>
              <a:fillRect l="-117870" t="0" r="0" b="-122462"/>
            </a:stretch>
          </a:blipFill>
        </p:spPr>
      </p:sp>
      <p:sp>
        <p:nvSpPr>
          <p:cNvPr name="TextBox 21" id="21"/>
          <p:cNvSpPr txBox="true"/>
          <p:nvPr/>
        </p:nvSpPr>
        <p:spPr>
          <a:xfrm rot="0">
            <a:off x="5542303" y="1123950"/>
            <a:ext cx="7203393" cy="785704"/>
          </a:xfrm>
          <a:prstGeom prst="rect">
            <a:avLst/>
          </a:prstGeom>
        </p:spPr>
        <p:txBody>
          <a:bodyPr anchor="t" rtlCol="false" tIns="0" lIns="0" bIns="0" rIns="0">
            <a:spAutoFit/>
          </a:bodyPr>
          <a:lstStyle/>
          <a:p>
            <a:pPr algn="ctr">
              <a:lnSpc>
                <a:spcPts val="5808"/>
              </a:lnSpc>
            </a:pPr>
            <a:r>
              <a:rPr lang="en-US" sz="5808" spc="-458">
                <a:solidFill>
                  <a:srgbClr val="000000"/>
                </a:solidFill>
                <a:latin typeface="Archivo Black"/>
                <a:ea typeface="Archivo Black"/>
                <a:cs typeface="Archivo Black"/>
                <a:sym typeface="Archivo Black"/>
              </a:rPr>
              <a:t>Our team</a:t>
            </a:r>
          </a:p>
        </p:txBody>
      </p:sp>
      <p:sp>
        <p:nvSpPr>
          <p:cNvPr name="TextBox 22" id="22"/>
          <p:cNvSpPr txBox="true"/>
          <p:nvPr/>
        </p:nvSpPr>
        <p:spPr>
          <a:xfrm rot="0">
            <a:off x="12938218" y="981075"/>
            <a:ext cx="4321082" cy="365760"/>
          </a:xfrm>
          <a:prstGeom prst="rect">
            <a:avLst/>
          </a:prstGeom>
        </p:spPr>
        <p:txBody>
          <a:bodyPr anchor="t" rtlCol="false" tIns="0" lIns="0" bIns="0" rIns="0">
            <a:spAutoFit/>
          </a:bodyPr>
          <a:lstStyle/>
          <a:p>
            <a:pPr algn="r">
              <a:lnSpc>
                <a:spcPts val="2939"/>
              </a:lnSpc>
            </a:pPr>
            <a:r>
              <a:rPr lang="en-US" b="true" sz="2099">
                <a:solidFill>
                  <a:srgbClr val="000000"/>
                </a:solidFill>
                <a:latin typeface="Garet Bold"/>
                <a:ea typeface="Garet Bold"/>
                <a:cs typeface="Garet Bold"/>
                <a:sym typeface="Garet Bold"/>
              </a:rPr>
              <a:t>09/10</a:t>
            </a:r>
          </a:p>
        </p:txBody>
      </p:sp>
      <p:sp>
        <p:nvSpPr>
          <p:cNvPr name="TextBox 23" id="23"/>
          <p:cNvSpPr txBox="true"/>
          <p:nvPr/>
        </p:nvSpPr>
        <p:spPr>
          <a:xfrm rot="0">
            <a:off x="915229" y="6547601"/>
            <a:ext cx="3931704" cy="331000"/>
          </a:xfrm>
          <a:prstGeom prst="rect">
            <a:avLst/>
          </a:prstGeom>
        </p:spPr>
        <p:txBody>
          <a:bodyPr anchor="t" rtlCol="false" tIns="0" lIns="0" bIns="0" rIns="0">
            <a:spAutoFit/>
          </a:bodyPr>
          <a:lstStyle/>
          <a:p>
            <a:pPr algn="ctr">
              <a:lnSpc>
                <a:spcPts val="2794"/>
              </a:lnSpc>
            </a:pPr>
            <a:r>
              <a:rPr lang="en-US" b="true" sz="1996">
                <a:solidFill>
                  <a:srgbClr val="000000"/>
                </a:solidFill>
                <a:latin typeface="Garet Bold"/>
                <a:ea typeface="Garet Bold"/>
                <a:cs typeface="Garet Bold"/>
                <a:sym typeface="Garet Bold"/>
              </a:rPr>
              <a:t>Saddam Titanio Darmawan</a:t>
            </a:r>
          </a:p>
        </p:txBody>
      </p:sp>
      <p:sp>
        <p:nvSpPr>
          <p:cNvPr name="TextBox 24" id="24"/>
          <p:cNvSpPr txBox="true"/>
          <p:nvPr/>
        </p:nvSpPr>
        <p:spPr>
          <a:xfrm rot="0">
            <a:off x="4968721" y="6547601"/>
            <a:ext cx="4175279" cy="331000"/>
          </a:xfrm>
          <a:prstGeom prst="rect">
            <a:avLst/>
          </a:prstGeom>
        </p:spPr>
        <p:txBody>
          <a:bodyPr anchor="t" rtlCol="false" tIns="0" lIns="0" bIns="0" rIns="0">
            <a:spAutoFit/>
          </a:bodyPr>
          <a:lstStyle/>
          <a:p>
            <a:pPr algn="ctr">
              <a:lnSpc>
                <a:spcPts val="2794"/>
              </a:lnSpc>
            </a:pPr>
            <a:r>
              <a:rPr lang="en-US" b="true" sz="1996">
                <a:solidFill>
                  <a:srgbClr val="000000"/>
                </a:solidFill>
                <a:latin typeface="Garet Bold"/>
                <a:ea typeface="Garet Bold"/>
                <a:cs typeface="Garet Bold"/>
                <a:sym typeface="Garet Bold"/>
              </a:rPr>
              <a:t>Andika Mangaraja Nainggolan</a:t>
            </a:r>
          </a:p>
        </p:txBody>
      </p:sp>
      <p:sp>
        <p:nvSpPr>
          <p:cNvPr name="TextBox 25" id="25"/>
          <p:cNvSpPr txBox="true"/>
          <p:nvPr/>
        </p:nvSpPr>
        <p:spPr>
          <a:xfrm rot="0">
            <a:off x="1250509" y="7033397"/>
            <a:ext cx="3261144" cy="315305"/>
          </a:xfrm>
          <a:prstGeom prst="rect">
            <a:avLst/>
          </a:prstGeom>
        </p:spPr>
        <p:txBody>
          <a:bodyPr anchor="t" rtlCol="false" tIns="0" lIns="0" bIns="0" rIns="0">
            <a:spAutoFit/>
          </a:bodyPr>
          <a:lstStyle/>
          <a:p>
            <a:pPr algn="ctr">
              <a:lnSpc>
                <a:spcPts val="2661"/>
              </a:lnSpc>
            </a:pPr>
            <a:r>
              <a:rPr lang="en-US" sz="1901">
                <a:solidFill>
                  <a:srgbClr val="000000"/>
                </a:solidFill>
                <a:latin typeface="Garet"/>
                <a:ea typeface="Garet"/>
                <a:cs typeface="Garet"/>
                <a:sym typeface="Garet"/>
              </a:rPr>
              <a:t>2406450472</a:t>
            </a:r>
          </a:p>
        </p:txBody>
      </p:sp>
      <p:sp>
        <p:nvSpPr>
          <p:cNvPr name="TextBox 26" id="26"/>
          <p:cNvSpPr txBox="true"/>
          <p:nvPr/>
        </p:nvSpPr>
        <p:spPr>
          <a:xfrm rot="0">
            <a:off x="5425788" y="7033397"/>
            <a:ext cx="3261144" cy="650326"/>
          </a:xfrm>
          <a:prstGeom prst="rect">
            <a:avLst/>
          </a:prstGeom>
        </p:spPr>
        <p:txBody>
          <a:bodyPr anchor="t" rtlCol="false" tIns="0" lIns="0" bIns="0" rIns="0">
            <a:spAutoFit/>
          </a:bodyPr>
          <a:lstStyle/>
          <a:p>
            <a:pPr algn="ctr">
              <a:lnSpc>
                <a:spcPts val="2661"/>
              </a:lnSpc>
            </a:pPr>
            <a:r>
              <a:rPr lang="en-US" sz="1901">
                <a:solidFill>
                  <a:srgbClr val="000000"/>
                </a:solidFill>
                <a:latin typeface="Garet"/>
                <a:ea typeface="Garet"/>
                <a:cs typeface="Garet"/>
                <a:sym typeface="Garet"/>
              </a:rPr>
              <a:t>2406450333</a:t>
            </a:r>
          </a:p>
          <a:p>
            <a:pPr algn="ctr">
              <a:lnSpc>
                <a:spcPts val="2661"/>
              </a:lnSpc>
            </a:pPr>
          </a:p>
        </p:txBody>
      </p:sp>
      <p:sp>
        <p:nvSpPr>
          <p:cNvPr name="TextBox 27" id="27"/>
          <p:cNvSpPr txBox="true"/>
          <p:nvPr/>
        </p:nvSpPr>
        <p:spPr>
          <a:xfrm rot="0">
            <a:off x="9174347" y="6547601"/>
            <a:ext cx="4114584" cy="331000"/>
          </a:xfrm>
          <a:prstGeom prst="rect">
            <a:avLst/>
          </a:prstGeom>
        </p:spPr>
        <p:txBody>
          <a:bodyPr anchor="t" rtlCol="false" tIns="0" lIns="0" bIns="0" rIns="0">
            <a:spAutoFit/>
          </a:bodyPr>
          <a:lstStyle/>
          <a:p>
            <a:pPr algn="ctr">
              <a:lnSpc>
                <a:spcPts val="2794"/>
              </a:lnSpc>
            </a:pPr>
            <a:r>
              <a:rPr lang="en-US" b="true" sz="1996">
                <a:solidFill>
                  <a:srgbClr val="000000"/>
                </a:solidFill>
                <a:latin typeface="Garet Bold"/>
                <a:ea typeface="Garet Bold"/>
                <a:cs typeface="Garet Bold"/>
                <a:sym typeface="Garet Bold"/>
              </a:rPr>
              <a:t>Lando Akmalkane A.M</a:t>
            </a:r>
          </a:p>
        </p:txBody>
      </p:sp>
      <p:sp>
        <p:nvSpPr>
          <p:cNvPr name="TextBox 28" id="28"/>
          <p:cNvSpPr txBox="true"/>
          <p:nvPr/>
        </p:nvSpPr>
        <p:spPr>
          <a:xfrm rot="0">
            <a:off x="9601067" y="7033397"/>
            <a:ext cx="3261144" cy="315305"/>
          </a:xfrm>
          <a:prstGeom prst="rect">
            <a:avLst/>
          </a:prstGeom>
        </p:spPr>
        <p:txBody>
          <a:bodyPr anchor="t" rtlCol="false" tIns="0" lIns="0" bIns="0" rIns="0">
            <a:spAutoFit/>
          </a:bodyPr>
          <a:lstStyle/>
          <a:p>
            <a:pPr algn="ctr">
              <a:lnSpc>
                <a:spcPts val="2661"/>
              </a:lnSpc>
            </a:pPr>
            <a:r>
              <a:rPr lang="en-US" sz="1901">
                <a:solidFill>
                  <a:srgbClr val="000000"/>
                </a:solidFill>
                <a:latin typeface="Garet"/>
                <a:ea typeface="Garet"/>
                <a:cs typeface="Garet"/>
                <a:sym typeface="Garet"/>
              </a:rPr>
              <a:t>2406450390</a:t>
            </a:r>
          </a:p>
        </p:txBody>
      </p:sp>
      <p:sp>
        <p:nvSpPr>
          <p:cNvPr name="TextBox 29" id="29"/>
          <p:cNvSpPr txBox="true"/>
          <p:nvPr/>
        </p:nvSpPr>
        <p:spPr>
          <a:xfrm rot="0">
            <a:off x="13380106" y="6547601"/>
            <a:ext cx="4053624" cy="331000"/>
          </a:xfrm>
          <a:prstGeom prst="rect">
            <a:avLst/>
          </a:prstGeom>
        </p:spPr>
        <p:txBody>
          <a:bodyPr anchor="t" rtlCol="false" tIns="0" lIns="0" bIns="0" rIns="0">
            <a:spAutoFit/>
          </a:bodyPr>
          <a:lstStyle/>
          <a:p>
            <a:pPr algn="ctr">
              <a:lnSpc>
                <a:spcPts val="2794"/>
              </a:lnSpc>
            </a:pPr>
            <a:r>
              <a:rPr lang="en-US" b="true" sz="1996">
                <a:solidFill>
                  <a:srgbClr val="000000"/>
                </a:solidFill>
                <a:latin typeface="Garet Bold"/>
                <a:ea typeface="Garet Bold"/>
                <a:cs typeface="Garet Bold"/>
                <a:sym typeface="Garet Bold"/>
              </a:rPr>
              <a:t>Benintya Farrel Armaya</a:t>
            </a:r>
          </a:p>
        </p:txBody>
      </p:sp>
      <p:sp>
        <p:nvSpPr>
          <p:cNvPr name="TextBox 30" id="30"/>
          <p:cNvSpPr txBox="true"/>
          <p:nvPr/>
        </p:nvSpPr>
        <p:spPr>
          <a:xfrm rot="0">
            <a:off x="13776346" y="7033397"/>
            <a:ext cx="3261144" cy="315305"/>
          </a:xfrm>
          <a:prstGeom prst="rect">
            <a:avLst/>
          </a:prstGeom>
        </p:spPr>
        <p:txBody>
          <a:bodyPr anchor="t" rtlCol="false" tIns="0" lIns="0" bIns="0" rIns="0">
            <a:spAutoFit/>
          </a:bodyPr>
          <a:lstStyle/>
          <a:p>
            <a:pPr algn="ctr">
              <a:lnSpc>
                <a:spcPts val="2661"/>
              </a:lnSpc>
            </a:pPr>
            <a:r>
              <a:rPr lang="en-US" sz="1901">
                <a:solidFill>
                  <a:srgbClr val="000000"/>
                </a:solidFill>
                <a:latin typeface="Garet"/>
                <a:ea typeface="Garet"/>
                <a:cs typeface="Garet"/>
                <a:sym typeface="Garet"/>
              </a:rPr>
              <a:t>2406450346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graphicFrame>
        <p:nvGraphicFramePr>
          <p:cNvPr name="Table 3" id="3"/>
          <p:cNvGraphicFramePr>
            <a:graphicFrameLocks noGrp="true"/>
          </p:cNvGraphicFramePr>
          <p:nvPr/>
        </p:nvGraphicFramePr>
        <p:xfrm>
          <a:off x="10199594" y="1814513"/>
          <a:ext cx="6511183" cy="6572250"/>
        </p:xfrm>
        <a:graphic>
          <a:graphicData uri="http://schemas.openxmlformats.org/drawingml/2006/table">
            <a:tbl>
              <a:tblPr/>
              <a:tblGrid>
                <a:gridCol w="866395"/>
                <a:gridCol w="5025021"/>
              </a:tblGrid>
              <a:tr h="821531">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03</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Introduction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531">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04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About Project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531">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05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Objective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531">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06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Tools Used</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531">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07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Implementation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531">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08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Testing</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531">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09</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Results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531">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10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Analysis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Freeform 4" id="4"/>
          <p:cNvSpPr/>
          <p:nvPr/>
        </p:nvSpPr>
        <p:spPr>
          <a:xfrm flipH="false" flipV="false" rot="0">
            <a:off x="-706637" y="1559650"/>
            <a:ext cx="9125543" cy="7167700"/>
          </a:xfrm>
          <a:custGeom>
            <a:avLst/>
            <a:gdLst/>
            <a:ahLst/>
            <a:cxnLst/>
            <a:rect r="r" b="b" t="t" l="l"/>
            <a:pathLst>
              <a:path h="7167700" w="9125543">
                <a:moveTo>
                  <a:pt x="0" y="0"/>
                </a:moveTo>
                <a:lnTo>
                  <a:pt x="9125544" y="0"/>
                </a:lnTo>
                <a:lnTo>
                  <a:pt x="9125544" y="7167700"/>
                </a:lnTo>
                <a:lnTo>
                  <a:pt x="0" y="7167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9313" y="0"/>
            <a:ext cx="3488687" cy="1198840"/>
          </a:xfrm>
          <a:custGeom>
            <a:avLst/>
            <a:gdLst/>
            <a:ahLst/>
            <a:cxnLst/>
            <a:rect r="r" b="b" t="t" l="l"/>
            <a:pathLst>
              <a:path h="1198840" w="3488687">
                <a:moveTo>
                  <a:pt x="0" y="0"/>
                </a:moveTo>
                <a:lnTo>
                  <a:pt x="3488687" y="0"/>
                </a:lnTo>
                <a:lnTo>
                  <a:pt x="3488687" y="1198840"/>
                </a:lnTo>
                <a:lnTo>
                  <a:pt x="0" y="11988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604641" y="2439692"/>
            <a:ext cx="6531462" cy="785704"/>
          </a:xfrm>
          <a:prstGeom prst="rect">
            <a:avLst/>
          </a:prstGeom>
        </p:spPr>
        <p:txBody>
          <a:bodyPr anchor="t" rtlCol="false" tIns="0" lIns="0" bIns="0" rIns="0">
            <a:spAutoFit/>
          </a:bodyPr>
          <a:lstStyle/>
          <a:p>
            <a:pPr algn="just" marL="0" indent="0" lvl="0">
              <a:lnSpc>
                <a:spcPts val="5808"/>
              </a:lnSpc>
              <a:spcBef>
                <a:spcPct val="0"/>
              </a:spcBef>
            </a:pPr>
            <a:r>
              <a:rPr lang="en-US" sz="5808" spc="-458">
                <a:solidFill>
                  <a:srgbClr val="FFFFFF"/>
                </a:solidFill>
                <a:latin typeface="Archivo Black"/>
                <a:ea typeface="Archivo Black"/>
                <a:cs typeface="Archivo Black"/>
                <a:sym typeface="Archivo Black"/>
              </a:rPr>
              <a:t>Table of Contents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grpSp>
        <p:nvGrpSpPr>
          <p:cNvPr name="Group 3" id="3"/>
          <p:cNvGrpSpPr/>
          <p:nvPr/>
        </p:nvGrpSpPr>
        <p:grpSpPr>
          <a:xfrm rot="0">
            <a:off x="5543434" y="0"/>
            <a:ext cx="7201132" cy="10287000"/>
            <a:chOff x="0" y="0"/>
            <a:chExt cx="9601509" cy="13716000"/>
          </a:xfrm>
        </p:grpSpPr>
        <p:pic>
          <p:nvPicPr>
            <p:cNvPr name="Picture 4" id="4"/>
            <p:cNvPicPr>
              <a:picLocks noChangeAspect="true"/>
            </p:cNvPicPr>
            <p:nvPr/>
          </p:nvPicPr>
          <p:blipFill>
            <a:blip r:embed="rId3"/>
            <a:srcRect l="983" t="0" r="52377" b="0"/>
            <a:stretch>
              <a:fillRect/>
            </a:stretch>
          </p:blipFill>
          <p:spPr>
            <a:xfrm flipH="false" flipV="false">
              <a:off x="0" y="0"/>
              <a:ext cx="9601509" cy="13716000"/>
            </a:xfrm>
            <a:prstGeom prst="rect">
              <a:avLst/>
            </a:prstGeom>
          </p:spPr>
        </p:pic>
      </p:grpSp>
      <p:sp>
        <p:nvSpPr>
          <p:cNvPr name="TextBox 5" id="5"/>
          <p:cNvSpPr txBox="true"/>
          <p:nvPr/>
        </p:nvSpPr>
        <p:spPr>
          <a:xfrm rot="0">
            <a:off x="1736732" y="4250716"/>
            <a:ext cx="3120902" cy="2454275"/>
          </a:xfrm>
          <a:prstGeom prst="rect">
            <a:avLst/>
          </a:prstGeom>
        </p:spPr>
        <p:txBody>
          <a:bodyPr anchor="t" rtlCol="false" tIns="0" lIns="0" bIns="0" rIns="0">
            <a:spAutoFit/>
          </a:bodyPr>
          <a:lstStyle/>
          <a:p>
            <a:pPr algn="l">
              <a:lnSpc>
                <a:spcPts val="2800"/>
              </a:lnSpc>
            </a:pPr>
            <a:r>
              <a:rPr lang="en-US" sz="2000">
                <a:solidFill>
                  <a:srgbClr val="000000"/>
                </a:solidFill>
                <a:latin typeface="Garet"/>
                <a:ea typeface="Garet"/>
                <a:cs typeface="Garet"/>
                <a:sym typeface="Garet"/>
              </a:rPr>
              <a:t>CORD</a:t>
            </a:r>
            <a:r>
              <a:rPr lang="en-US" sz="2000">
                <a:solidFill>
                  <a:srgbClr val="000000"/>
                </a:solidFill>
                <a:latin typeface="Garet"/>
                <a:ea typeface="Garet"/>
                <a:cs typeface="Garet"/>
                <a:sym typeface="Garet"/>
              </a:rPr>
              <a:t>IC algorithm is used to efficiently generate sine, and cosine values using only shift, and add operations</a:t>
            </a:r>
          </a:p>
          <a:p>
            <a:pPr algn="l">
              <a:lnSpc>
                <a:spcPts val="2800"/>
              </a:lnSpc>
            </a:pPr>
          </a:p>
        </p:txBody>
      </p:sp>
      <p:sp>
        <p:nvSpPr>
          <p:cNvPr name="TextBox 6" id="6"/>
          <p:cNvSpPr txBox="true"/>
          <p:nvPr/>
        </p:nvSpPr>
        <p:spPr>
          <a:xfrm rot="0">
            <a:off x="1028700" y="4250716"/>
            <a:ext cx="467670" cy="339725"/>
          </a:xfrm>
          <a:prstGeom prst="rect">
            <a:avLst/>
          </a:prstGeom>
        </p:spPr>
        <p:txBody>
          <a:bodyPr anchor="t" rtlCol="false" tIns="0" lIns="0" bIns="0" rIns="0">
            <a:spAutoFit/>
          </a:bodyPr>
          <a:lstStyle/>
          <a:p>
            <a:pPr algn="r">
              <a:lnSpc>
                <a:spcPts val="2800"/>
              </a:lnSpc>
            </a:pPr>
            <a:r>
              <a:rPr lang="en-US" b="true" sz="2000">
                <a:solidFill>
                  <a:srgbClr val="000000"/>
                </a:solidFill>
                <a:latin typeface="Garet Bold"/>
                <a:ea typeface="Garet Bold"/>
                <a:cs typeface="Garet Bold"/>
                <a:sym typeface="Garet Bold"/>
              </a:rPr>
              <a:t>02</a:t>
            </a:r>
          </a:p>
        </p:txBody>
      </p:sp>
      <p:sp>
        <p:nvSpPr>
          <p:cNvPr name="TextBox 7" id="7"/>
          <p:cNvSpPr txBox="true"/>
          <p:nvPr/>
        </p:nvSpPr>
        <p:spPr>
          <a:xfrm rot="0">
            <a:off x="1767601" y="1129691"/>
            <a:ext cx="3120902" cy="3159125"/>
          </a:xfrm>
          <a:prstGeom prst="rect">
            <a:avLst/>
          </a:prstGeom>
        </p:spPr>
        <p:txBody>
          <a:bodyPr anchor="t" rtlCol="false" tIns="0" lIns="0" bIns="0" rIns="0">
            <a:spAutoFit/>
          </a:bodyPr>
          <a:lstStyle/>
          <a:p>
            <a:pPr algn="l">
              <a:lnSpc>
                <a:spcPts val="2800"/>
              </a:lnSpc>
            </a:pPr>
            <a:r>
              <a:rPr lang="en-US" sz="2000">
                <a:solidFill>
                  <a:srgbClr val="000000"/>
                </a:solidFill>
                <a:latin typeface="Garet"/>
                <a:ea typeface="Garet"/>
                <a:cs typeface="Garet"/>
                <a:sym typeface="Garet"/>
              </a:rPr>
              <a:t>QPSK works by mapping incoming bits into in-phase (I), and quadrature (Q) components, which are then combine with cosine, and sine carriers</a:t>
            </a:r>
          </a:p>
          <a:p>
            <a:pPr algn="l">
              <a:lnSpc>
                <a:spcPts val="2800"/>
              </a:lnSpc>
            </a:pPr>
          </a:p>
        </p:txBody>
      </p:sp>
      <p:sp>
        <p:nvSpPr>
          <p:cNvPr name="TextBox 8" id="8"/>
          <p:cNvSpPr txBox="true"/>
          <p:nvPr/>
        </p:nvSpPr>
        <p:spPr>
          <a:xfrm rot="0">
            <a:off x="1028700" y="1129691"/>
            <a:ext cx="467670" cy="339725"/>
          </a:xfrm>
          <a:prstGeom prst="rect">
            <a:avLst/>
          </a:prstGeom>
        </p:spPr>
        <p:txBody>
          <a:bodyPr anchor="t" rtlCol="false" tIns="0" lIns="0" bIns="0" rIns="0">
            <a:spAutoFit/>
          </a:bodyPr>
          <a:lstStyle/>
          <a:p>
            <a:pPr algn="r">
              <a:lnSpc>
                <a:spcPts val="2800"/>
              </a:lnSpc>
            </a:pPr>
            <a:r>
              <a:rPr lang="en-US" b="true" sz="2000">
                <a:solidFill>
                  <a:srgbClr val="000000"/>
                </a:solidFill>
                <a:latin typeface="Garet Bold"/>
                <a:ea typeface="Garet Bold"/>
                <a:cs typeface="Garet Bold"/>
                <a:sym typeface="Garet Bold"/>
              </a:rPr>
              <a:t>01</a:t>
            </a:r>
          </a:p>
        </p:txBody>
      </p:sp>
      <p:sp>
        <p:nvSpPr>
          <p:cNvPr name="TextBox 9" id="9"/>
          <p:cNvSpPr txBox="true"/>
          <p:nvPr/>
        </p:nvSpPr>
        <p:spPr>
          <a:xfrm rot="0">
            <a:off x="10055907" y="4001198"/>
            <a:ext cx="7203393" cy="785704"/>
          </a:xfrm>
          <a:prstGeom prst="rect">
            <a:avLst/>
          </a:prstGeom>
        </p:spPr>
        <p:txBody>
          <a:bodyPr anchor="t" rtlCol="false" tIns="0" lIns="0" bIns="0" rIns="0">
            <a:spAutoFit/>
          </a:bodyPr>
          <a:lstStyle/>
          <a:p>
            <a:pPr algn="r" marL="0" indent="0" lvl="0">
              <a:lnSpc>
                <a:spcPts val="5808"/>
              </a:lnSpc>
              <a:spcBef>
                <a:spcPct val="0"/>
              </a:spcBef>
            </a:pPr>
            <a:r>
              <a:rPr lang="en-US" sz="5808" spc="-458">
                <a:solidFill>
                  <a:srgbClr val="000000"/>
                </a:solidFill>
                <a:latin typeface="Archivo Black"/>
                <a:ea typeface="Archivo Black"/>
                <a:cs typeface="Archivo Black"/>
                <a:sym typeface="Archivo Black"/>
              </a:rPr>
              <a:t>Introduction</a:t>
            </a:r>
          </a:p>
        </p:txBody>
      </p:sp>
      <p:sp>
        <p:nvSpPr>
          <p:cNvPr name="TextBox 10" id="10"/>
          <p:cNvSpPr txBox="true"/>
          <p:nvPr/>
        </p:nvSpPr>
        <p:spPr>
          <a:xfrm rot="0">
            <a:off x="12938218" y="981075"/>
            <a:ext cx="4321082" cy="365760"/>
          </a:xfrm>
          <a:prstGeom prst="rect">
            <a:avLst/>
          </a:prstGeom>
        </p:spPr>
        <p:txBody>
          <a:bodyPr anchor="t" rtlCol="false" tIns="0" lIns="0" bIns="0" rIns="0">
            <a:spAutoFit/>
          </a:bodyPr>
          <a:lstStyle/>
          <a:p>
            <a:pPr algn="r">
              <a:lnSpc>
                <a:spcPts val="2939"/>
              </a:lnSpc>
            </a:pPr>
            <a:r>
              <a:rPr lang="en-US" b="true" sz="2099">
                <a:solidFill>
                  <a:srgbClr val="000000"/>
                </a:solidFill>
                <a:latin typeface="Garet Bold"/>
                <a:ea typeface="Garet Bold"/>
                <a:cs typeface="Garet Bold"/>
                <a:sym typeface="Garet Bold"/>
              </a:rPr>
              <a:t>03/10</a:t>
            </a:r>
          </a:p>
        </p:txBody>
      </p:sp>
      <p:sp>
        <p:nvSpPr>
          <p:cNvPr name="TextBox 11" id="11"/>
          <p:cNvSpPr txBox="true"/>
          <p:nvPr/>
        </p:nvSpPr>
        <p:spPr>
          <a:xfrm rot="0">
            <a:off x="1059569" y="7017359"/>
            <a:ext cx="467670" cy="339725"/>
          </a:xfrm>
          <a:prstGeom prst="rect">
            <a:avLst/>
          </a:prstGeom>
        </p:spPr>
        <p:txBody>
          <a:bodyPr anchor="t" rtlCol="false" tIns="0" lIns="0" bIns="0" rIns="0">
            <a:spAutoFit/>
          </a:bodyPr>
          <a:lstStyle/>
          <a:p>
            <a:pPr algn="r">
              <a:lnSpc>
                <a:spcPts val="2800"/>
              </a:lnSpc>
            </a:pPr>
            <a:r>
              <a:rPr lang="en-US" b="true" sz="2000">
                <a:solidFill>
                  <a:srgbClr val="000000"/>
                </a:solidFill>
                <a:latin typeface="Garet Bold"/>
                <a:ea typeface="Garet Bold"/>
                <a:cs typeface="Garet Bold"/>
                <a:sym typeface="Garet Bold"/>
              </a:rPr>
              <a:t>03</a:t>
            </a:r>
          </a:p>
        </p:txBody>
      </p:sp>
      <p:sp>
        <p:nvSpPr>
          <p:cNvPr name="TextBox 12" id="12"/>
          <p:cNvSpPr txBox="true"/>
          <p:nvPr/>
        </p:nvSpPr>
        <p:spPr>
          <a:xfrm rot="0">
            <a:off x="1736732" y="7017359"/>
            <a:ext cx="3120902" cy="2806700"/>
          </a:xfrm>
          <a:prstGeom prst="rect">
            <a:avLst/>
          </a:prstGeom>
        </p:spPr>
        <p:txBody>
          <a:bodyPr anchor="t" rtlCol="false" tIns="0" lIns="0" bIns="0" rIns="0">
            <a:spAutoFit/>
          </a:bodyPr>
          <a:lstStyle/>
          <a:p>
            <a:pPr algn="l">
              <a:lnSpc>
                <a:spcPts val="2800"/>
              </a:lnSpc>
            </a:pPr>
            <a:r>
              <a:rPr lang="en-US" sz="2000">
                <a:solidFill>
                  <a:srgbClr val="000000"/>
                </a:solidFill>
                <a:latin typeface="Garet"/>
                <a:ea typeface="Garet"/>
                <a:cs typeface="Garet"/>
                <a:sym typeface="Garet"/>
              </a:rPr>
              <a:t>QPSK (Quadrature Phase Shift Keying) are often used to transmit data efficiently using phase modulation, like WLANs/Wi-Fi, and WiMAX</a:t>
            </a:r>
          </a:p>
          <a:p>
            <a:pPr algn="l">
              <a:lnSpc>
                <a:spcPts val="28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AutoShape 3" id="3"/>
          <p:cNvSpPr/>
          <p:nvPr/>
        </p:nvSpPr>
        <p:spPr>
          <a:xfrm rot="0">
            <a:off x="-585133" y="8805859"/>
            <a:ext cx="18873133" cy="0"/>
          </a:xfrm>
          <a:prstGeom prst="line">
            <a:avLst/>
          </a:prstGeom>
          <a:ln cap="rnd" w="9525">
            <a:solidFill>
              <a:srgbClr val="000000"/>
            </a:solidFill>
            <a:prstDash val="solid"/>
            <a:headEnd type="none" len="sm" w="sm"/>
            <a:tailEnd type="none" len="sm" w="sm"/>
          </a:ln>
        </p:spPr>
      </p:sp>
      <p:sp>
        <p:nvSpPr>
          <p:cNvPr name="AutoShape 4" id="4"/>
          <p:cNvSpPr/>
          <p:nvPr/>
        </p:nvSpPr>
        <p:spPr>
          <a:xfrm rot="0">
            <a:off x="-585133" y="9334500"/>
            <a:ext cx="18873133" cy="0"/>
          </a:xfrm>
          <a:prstGeom prst="line">
            <a:avLst/>
          </a:prstGeom>
          <a:ln cap="rnd" w="9525">
            <a:solidFill>
              <a:srgbClr val="000000"/>
            </a:solidFill>
            <a:prstDash val="solid"/>
            <a:headEnd type="none" len="sm" w="sm"/>
            <a:tailEnd type="none" len="sm" w="sm"/>
          </a:ln>
        </p:spPr>
      </p:sp>
      <p:grpSp>
        <p:nvGrpSpPr>
          <p:cNvPr name="Group 5" id="5"/>
          <p:cNvGrpSpPr/>
          <p:nvPr/>
        </p:nvGrpSpPr>
        <p:grpSpPr>
          <a:xfrm rot="0">
            <a:off x="12012930" y="2215233"/>
            <a:ext cx="5246370" cy="524637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40876" t="0" r="-9216" b="0"/>
              </a:stretch>
            </a:blipFill>
          </p:spPr>
        </p:sp>
      </p:grpSp>
      <p:sp>
        <p:nvSpPr>
          <p:cNvPr name="TextBox 7" id="7"/>
          <p:cNvSpPr txBox="true"/>
          <p:nvPr/>
        </p:nvSpPr>
        <p:spPr>
          <a:xfrm rot="0">
            <a:off x="1028700" y="3161405"/>
            <a:ext cx="7203393" cy="785704"/>
          </a:xfrm>
          <a:prstGeom prst="rect">
            <a:avLst/>
          </a:prstGeom>
        </p:spPr>
        <p:txBody>
          <a:bodyPr anchor="t" rtlCol="false" tIns="0" lIns="0" bIns="0" rIns="0">
            <a:spAutoFit/>
          </a:bodyPr>
          <a:lstStyle/>
          <a:p>
            <a:pPr algn="l">
              <a:lnSpc>
                <a:spcPts val="5808"/>
              </a:lnSpc>
            </a:pPr>
            <a:r>
              <a:rPr lang="en-US" sz="5808" spc="-458">
                <a:solidFill>
                  <a:srgbClr val="000000"/>
                </a:solidFill>
                <a:latin typeface="Archivo Black"/>
                <a:ea typeface="Archivo Black"/>
                <a:cs typeface="Archivo Black"/>
                <a:sym typeface="Archivo Black"/>
              </a:rPr>
              <a:t>About Project</a:t>
            </a:r>
          </a:p>
        </p:txBody>
      </p:sp>
      <p:sp>
        <p:nvSpPr>
          <p:cNvPr name="TextBox 8" id="8"/>
          <p:cNvSpPr txBox="true"/>
          <p:nvPr/>
        </p:nvSpPr>
        <p:spPr>
          <a:xfrm rot="0">
            <a:off x="12938218" y="981075"/>
            <a:ext cx="4321082" cy="365760"/>
          </a:xfrm>
          <a:prstGeom prst="rect">
            <a:avLst/>
          </a:prstGeom>
        </p:spPr>
        <p:txBody>
          <a:bodyPr anchor="t" rtlCol="false" tIns="0" lIns="0" bIns="0" rIns="0">
            <a:spAutoFit/>
          </a:bodyPr>
          <a:lstStyle/>
          <a:p>
            <a:pPr algn="r">
              <a:lnSpc>
                <a:spcPts val="2939"/>
              </a:lnSpc>
            </a:pPr>
            <a:r>
              <a:rPr lang="en-US" b="true" sz="2099">
                <a:solidFill>
                  <a:srgbClr val="000000"/>
                </a:solidFill>
                <a:latin typeface="Garet Bold"/>
                <a:ea typeface="Garet Bold"/>
                <a:cs typeface="Garet Bold"/>
                <a:sym typeface="Garet Bold"/>
              </a:rPr>
              <a:t>08/10</a:t>
            </a:r>
          </a:p>
        </p:txBody>
      </p:sp>
      <p:sp>
        <p:nvSpPr>
          <p:cNvPr name="TextBox 9" id="9"/>
          <p:cNvSpPr txBox="true"/>
          <p:nvPr/>
        </p:nvSpPr>
        <p:spPr>
          <a:xfrm rot="0">
            <a:off x="1028700" y="4498154"/>
            <a:ext cx="8007440" cy="3337560"/>
          </a:xfrm>
          <a:prstGeom prst="rect">
            <a:avLst/>
          </a:prstGeom>
        </p:spPr>
        <p:txBody>
          <a:bodyPr anchor="t" rtlCol="false" tIns="0" lIns="0" bIns="0" rIns="0">
            <a:spAutoFit/>
          </a:bodyPr>
          <a:lstStyle/>
          <a:p>
            <a:pPr algn="l">
              <a:lnSpc>
                <a:spcPts val="2939"/>
              </a:lnSpc>
              <a:spcBef>
                <a:spcPct val="0"/>
              </a:spcBef>
            </a:pPr>
            <a:r>
              <a:rPr lang="en-US" sz="2099">
                <a:solidFill>
                  <a:srgbClr val="000000"/>
                </a:solidFill>
                <a:latin typeface="Garet"/>
                <a:ea typeface="Garet"/>
                <a:cs typeface="Garet"/>
                <a:sym typeface="Garet"/>
              </a:rPr>
              <a:t>Th</a:t>
            </a:r>
            <a:r>
              <a:rPr lang="en-US" sz="2099">
                <a:solidFill>
                  <a:srgbClr val="000000"/>
                </a:solidFill>
                <a:latin typeface="Garet"/>
                <a:ea typeface="Garet"/>
                <a:cs typeface="Garet"/>
                <a:sym typeface="Garet"/>
              </a:rPr>
              <a:t>is project is the implementation of an FPGA-based QPSK modulator using the CORDIC algorithm to process a binary data stream into a phase-modulated carrier signal. The input bits are grouped into 2-bit symbols, and mapped to QPSK constellation points. I and Q components are multiplied by orthogonal carriers, then summed to form the QPSK output signal. Then, CORDIC algorithm is used to efficiently generate sine, and cosine values using shift, and add operations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620089" y="1320410"/>
            <a:ext cx="7203393" cy="785704"/>
          </a:xfrm>
          <a:prstGeom prst="rect">
            <a:avLst/>
          </a:prstGeom>
        </p:spPr>
        <p:txBody>
          <a:bodyPr anchor="t" rtlCol="false" tIns="0" lIns="0" bIns="0" rIns="0">
            <a:spAutoFit/>
          </a:bodyPr>
          <a:lstStyle/>
          <a:p>
            <a:pPr algn="just" marL="0" indent="0" lvl="0">
              <a:lnSpc>
                <a:spcPts val="5808"/>
              </a:lnSpc>
              <a:spcBef>
                <a:spcPct val="0"/>
              </a:spcBef>
            </a:pPr>
            <a:r>
              <a:rPr lang="en-US" sz="5808" spc="-458">
                <a:solidFill>
                  <a:srgbClr val="000000"/>
                </a:solidFill>
                <a:latin typeface="Archivo Black"/>
                <a:ea typeface="Archivo Black"/>
                <a:cs typeface="Archivo Black"/>
                <a:sym typeface="Archivo Black"/>
              </a:rPr>
              <a:t>Objective</a:t>
            </a:r>
          </a:p>
        </p:txBody>
      </p:sp>
      <p:sp>
        <p:nvSpPr>
          <p:cNvPr name="TextBox 4" id="4"/>
          <p:cNvSpPr txBox="true"/>
          <p:nvPr/>
        </p:nvSpPr>
        <p:spPr>
          <a:xfrm rot="0">
            <a:off x="1620089" y="3095401"/>
            <a:ext cx="6503894" cy="3337560"/>
          </a:xfrm>
          <a:prstGeom prst="rect">
            <a:avLst/>
          </a:prstGeom>
        </p:spPr>
        <p:txBody>
          <a:bodyPr anchor="t" rtlCol="false" tIns="0" lIns="0" bIns="0" rIns="0">
            <a:spAutoFit/>
          </a:bodyPr>
          <a:lstStyle/>
          <a:p>
            <a:pPr algn="just" marL="453388" indent="-226694" lvl="1">
              <a:lnSpc>
                <a:spcPts val="2939"/>
              </a:lnSpc>
              <a:buFont typeface="Arial"/>
              <a:buChar char="•"/>
            </a:pPr>
            <a:r>
              <a:rPr lang="en-US" sz="2099">
                <a:solidFill>
                  <a:srgbClr val="000000"/>
                </a:solidFill>
                <a:latin typeface="Garet"/>
                <a:ea typeface="Garet"/>
                <a:cs typeface="Garet"/>
                <a:sym typeface="Garet"/>
              </a:rPr>
              <a:t>Implement an FPGA-based QPSK modulator</a:t>
            </a:r>
          </a:p>
          <a:p>
            <a:pPr algn="just" marL="453388" indent="-226694" lvl="1">
              <a:lnSpc>
                <a:spcPts val="2939"/>
              </a:lnSpc>
              <a:buFont typeface="Arial"/>
              <a:buChar char="•"/>
            </a:pPr>
            <a:r>
              <a:rPr lang="en-US" sz="2099">
                <a:solidFill>
                  <a:srgbClr val="000000"/>
                </a:solidFill>
                <a:latin typeface="Garet"/>
                <a:ea typeface="Garet"/>
                <a:cs typeface="Garet"/>
                <a:sym typeface="Garet"/>
              </a:rPr>
              <a:t>M</a:t>
            </a:r>
            <a:r>
              <a:rPr lang="en-US" sz="2099">
                <a:solidFill>
                  <a:srgbClr val="000000"/>
                </a:solidFill>
                <a:latin typeface="Garet"/>
                <a:ea typeface="Garet"/>
                <a:cs typeface="Garet"/>
                <a:sym typeface="Garet"/>
              </a:rPr>
              <a:t>ap bit-pairs into I/Q constellation points</a:t>
            </a:r>
          </a:p>
          <a:p>
            <a:pPr algn="just" marL="453388" indent="-226694" lvl="1">
              <a:lnSpc>
                <a:spcPts val="2939"/>
              </a:lnSpc>
              <a:buFont typeface="Arial"/>
              <a:buChar char="•"/>
            </a:pPr>
            <a:r>
              <a:rPr lang="en-US" sz="2099">
                <a:solidFill>
                  <a:srgbClr val="000000"/>
                </a:solidFill>
                <a:latin typeface="Garet"/>
                <a:ea typeface="Garet"/>
                <a:cs typeface="Garet"/>
                <a:sym typeface="Garet"/>
              </a:rPr>
              <a:t>G</a:t>
            </a:r>
            <a:r>
              <a:rPr lang="en-US" sz="2099">
                <a:solidFill>
                  <a:srgbClr val="000000"/>
                </a:solidFill>
                <a:latin typeface="Garet"/>
                <a:ea typeface="Garet"/>
                <a:cs typeface="Garet"/>
                <a:sym typeface="Garet"/>
              </a:rPr>
              <a:t>enerate carrier signals using the CORDIC algorithm</a:t>
            </a:r>
          </a:p>
          <a:p>
            <a:pPr algn="just" marL="453388" indent="-226694" lvl="1">
              <a:lnSpc>
                <a:spcPts val="2939"/>
              </a:lnSpc>
              <a:buFont typeface="Arial"/>
              <a:buChar char="•"/>
            </a:pPr>
            <a:r>
              <a:rPr lang="en-US" sz="2099">
                <a:solidFill>
                  <a:srgbClr val="000000"/>
                </a:solidFill>
                <a:latin typeface="Garet"/>
                <a:ea typeface="Garet"/>
                <a:cs typeface="Garet"/>
                <a:sym typeface="Garet"/>
              </a:rPr>
              <a:t>Use a phase accumulator for continuous phase tracking</a:t>
            </a:r>
          </a:p>
          <a:p>
            <a:pPr algn="just" marL="453388" indent="-226694" lvl="1">
              <a:lnSpc>
                <a:spcPts val="2939"/>
              </a:lnSpc>
              <a:spcBef>
                <a:spcPct val="0"/>
              </a:spcBef>
              <a:buFont typeface="Arial"/>
              <a:buChar char="•"/>
            </a:pPr>
            <a:r>
              <a:rPr lang="en-US" sz="2099">
                <a:solidFill>
                  <a:srgbClr val="000000"/>
                </a:solidFill>
                <a:latin typeface="Garet"/>
                <a:ea typeface="Garet"/>
                <a:cs typeface="Garet"/>
                <a:sym typeface="Garet"/>
              </a:rPr>
              <a:t>P</a:t>
            </a:r>
            <a:r>
              <a:rPr lang="en-US" sz="2099">
                <a:solidFill>
                  <a:srgbClr val="000000"/>
                </a:solidFill>
                <a:latin typeface="Garet"/>
                <a:ea typeface="Garet"/>
                <a:cs typeface="Garet"/>
                <a:sym typeface="Garet"/>
              </a:rPr>
              <a:t>erform I/Q mixing to produce the modulated output</a:t>
            </a:r>
          </a:p>
          <a:p>
            <a:pPr algn="just">
              <a:lnSpc>
                <a:spcPts val="2939"/>
              </a:lnSpc>
              <a:spcBef>
                <a:spcPct val="0"/>
              </a:spcBef>
            </a:pPr>
          </a:p>
        </p:txBody>
      </p:sp>
      <p:sp>
        <p:nvSpPr>
          <p:cNvPr name="Freeform 5" id="5"/>
          <p:cNvSpPr/>
          <p:nvPr/>
        </p:nvSpPr>
        <p:spPr>
          <a:xfrm flipH="false" flipV="false" rot="0">
            <a:off x="9182382" y="3527348"/>
            <a:ext cx="3126086" cy="1758423"/>
          </a:xfrm>
          <a:custGeom>
            <a:avLst/>
            <a:gdLst/>
            <a:ahLst/>
            <a:cxnLst/>
            <a:rect r="r" b="b" t="t" l="l"/>
            <a:pathLst>
              <a:path h="1758423" w="3126086">
                <a:moveTo>
                  <a:pt x="0" y="0"/>
                </a:moveTo>
                <a:lnTo>
                  <a:pt x="3126086" y="0"/>
                </a:lnTo>
                <a:lnTo>
                  <a:pt x="3126086" y="1758423"/>
                </a:lnTo>
                <a:lnTo>
                  <a:pt x="0" y="1758423"/>
                </a:lnTo>
                <a:lnTo>
                  <a:pt x="0" y="0"/>
                </a:lnTo>
                <a:close/>
              </a:path>
            </a:pathLst>
          </a:custGeom>
          <a:blipFill>
            <a:blip r:embed="rId3"/>
            <a:stretch>
              <a:fillRect l="0" t="0" r="0" b="0"/>
            </a:stretch>
          </a:blipFill>
        </p:spPr>
      </p:sp>
      <p:sp>
        <p:nvSpPr>
          <p:cNvPr name="Freeform 6" id="6"/>
          <p:cNvSpPr/>
          <p:nvPr/>
        </p:nvSpPr>
        <p:spPr>
          <a:xfrm flipH="false" flipV="false" rot="0">
            <a:off x="13182459" y="3527348"/>
            <a:ext cx="1601287" cy="1758423"/>
          </a:xfrm>
          <a:custGeom>
            <a:avLst/>
            <a:gdLst/>
            <a:ahLst/>
            <a:cxnLst/>
            <a:rect r="r" b="b" t="t" l="l"/>
            <a:pathLst>
              <a:path h="1758423" w="1601287">
                <a:moveTo>
                  <a:pt x="0" y="0"/>
                </a:moveTo>
                <a:lnTo>
                  <a:pt x="1601287" y="0"/>
                </a:lnTo>
                <a:lnTo>
                  <a:pt x="1601287" y="1758423"/>
                </a:lnTo>
                <a:lnTo>
                  <a:pt x="0" y="1758423"/>
                </a:lnTo>
                <a:lnTo>
                  <a:pt x="0" y="0"/>
                </a:lnTo>
                <a:close/>
              </a:path>
            </a:pathLst>
          </a:custGeom>
          <a:blipFill>
            <a:blip r:embed="rId4"/>
            <a:stretch>
              <a:fillRect l="0" t="0" r="0" b="0"/>
            </a:stretch>
          </a:blipFill>
        </p:spPr>
      </p:sp>
      <p:sp>
        <p:nvSpPr>
          <p:cNvPr name="TextBox 7" id="7"/>
          <p:cNvSpPr txBox="true"/>
          <p:nvPr/>
        </p:nvSpPr>
        <p:spPr>
          <a:xfrm rot="0">
            <a:off x="9144000" y="1009650"/>
            <a:ext cx="8115300" cy="1162050"/>
          </a:xfrm>
          <a:prstGeom prst="rect">
            <a:avLst/>
          </a:prstGeom>
        </p:spPr>
        <p:txBody>
          <a:bodyPr anchor="t" rtlCol="false" tIns="0" lIns="0" bIns="0" rIns="0">
            <a:spAutoFit/>
          </a:bodyPr>
          <a:lstStyle/>
          <a:p>
            <a:pPr algn="l">
              <a:lnSpc>
                <a:spcPts val="9000"/>
              </a:lnSpc>
            </a:pPr>
            <a:r>
              <a:rPr lang="en-US" sz="7500">
                <a:solidFill>
                  <a:srgbClr val="000000"/>
                </a:solidFill>
                <a:latin typeface="Archivo Black"/>
                <a:ea typeface="Archivo Black"/>
                <a:cs typeface="Archivo Black"/>
                <a:sym typeface="Archivo Black"/>
              </a:rPr>
              <a:t>Tools Used</a:t>
            </a:r>
          </a:p>
        </p:txBody>
      </p:sp>
      <p:sp>
        <p:nvSpPr>
          <p:cNvPr name="TextBox 8" id="8"/>
          <p:cNvSpPr txBox="true"/>
          <p:nvPr/>
        </p:nvSpPr>
        <p:spPr>
          <a:xfrm rot="0">
            <a:off x="9144000" y="2365608"/>
            <a:ext cx="8076918" cy="331089"/>
          </a:xfrm>
          <a:prstGeom prst="rect">
            <a:avLst/>
          </a:prstGeom>
        </p:spPr>
        <p:txBody>
          <a:bodyPr anchor="t" rtlCol="false" tIns="0" lIns="0" bIns="0" rIns="0">
            <a:spAutoFit/>
          </a:bodyPr>
          <a:lstStyle/>
          <a:p>
            <a:pPr algn="l">
              <a:lnSpc>
                <a:spcPts val="2688"/>
              </a:lnSpc>
            </a:pPr>
            <a:r>
              <a:rPr lang="en-US" sz="2100">
                <a:solidFill>
                  <a:srgbClr val="000000"/>
                </a:solidFill>
                <a:latin typeface="Garet"/>
                <a:ea typeface="Garet"/>
                <a:cs typeface="Garet"/>
                <a:sym typeface="Garet"/>
              </a:rPr>
              <a:t>These are the tools used for this Project</a:t>
            </a:r>
          </a:p>
        </p:txBody>
      </p:sp>
      <p:grpSp>
        <p:nvGrpSpPr>
          <p:cNvPr name="Group 9" id="9"/>
          <p:cNvGrpSpPr/>
          <p:nvPr/>
        </p:nvGrpSpPr>
        <p:grpSpPr>
          <a:xfrm rot="0">
            <a:off x="9144000" y="6247263"/>
            <a:ext cx="3164468" cy="1177392"/>
            <a:chOff x="0" y="0"/>
            <a:chExt cx="4219290" cy="1569856"/>
          </a:xfrm>
        </p:grpSpPr>
        <p:sp>
          <p:nvSpPr>
            <p:cNvPr name="TextBox 10" id="10"/>
            <p:cNvSpPr txBox="true"/>
            <p:nvPr/>
          </p:nvSpPr>
          <p:spPr>
            <a:xfrm rot="0">
              <a:off x="0" y="-28575"/>
              <a:ext cx="4219290" cy="532342"/>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000000"/>
                  </a:solidFill>
                  <a:latin typeface="Garet Bold"/>
                  <a:ea typeface="Garet Bold"/>
                  <a:cs typeface="Garet Bold"/>
                  <a:sym typeface="Garet Bold"/>
                </a:rPr>
                <a:t>Vivado 2025.1</a:t>
              </a:r>
            </a:p>
          </p:txBody>
        </p:sp>
        <p:sp>
          <p:nvSpPr>
            <p:cNvPr name="TextBox 11" id="11"/>
            <p:cNvSpPr txBox="true"/>
            <p:nvPr/>
          </p:nvSpPr>
          <p:spPr>
            <a:xfrm rot="0">
              <a:off x="0" y="622859"/>
              <a:ext cx="4219290" cy="946997"/>
            </a:xfrm>
            <a:prstGeom prst="rect">
              <a:avLst/>
            </a:prstGeom>
          </p:spPr>
          <p:txBody>
            <a:bodyPr anchor="t" rtlCol="false" tIns="0" lIns="0" bIns="0" rIns="0">
              <a:spAutoFit/>
            </a:bodyPr>
            <a:lstStyle/>
            <a:p>
              <a:pPr algn="l" marL="0" indent="0" lvl="0">
                <a:lnSpc>
                  <a:spcPts val="2859"/>
                </a:lnSpc>
                <a:spcBef>
                  <a:spcPct val="0"/>
                </a:spcBef>
              </a:pPr>
              <a:r>
                <a:rPr lang="en-US" sz="2199">
                  <a:solidFill>
                    <a:srgbClr val="000000"/>
                  </a:solidFill>
                  <a:latin typeface="Garet"/>
                  <a:ea typeface="Garet"/>
                  <a:cs typeface="Garet"/>
                  <a:sym typeface="Garet"/>
                </a:rPr>
                <a:t>It is used to make most of the VHD code</a:t>
              </a:r>
            </a:p>
          </p:txBody>
        </p:sp>
      </p:grpSp>
      <p:grpSp>
        <p:nvGrpSpPr>
          <p:cNvPr name="Group 12" id="12"/>
          <p:cNvGrpSpPr/>
          <p:nvPr/>
        </p:nvGrpSpPr>
        <p:grpSpPr>
          <a:xfrm rot="0">
            <a:off x="13182459" y="5894568"/>
            <a:ext cx="3204209" cy="2263242"/>
            <a:chOff x="0" y="0"/>
            <a:chExt cx="4272279" cy="3017656"/>
          </a:xfrm>
        </p:grpSpPr>
        <p:sp>
          <p:nvSpPr>
            <p:cNvPr name="TextBox 13" id="13"/>
            <p:cNvSpPr txBox="true"/>
            <p:nvPr/>
          </p:nvSpPr>
          <p:spPr>
            <a:xfrm rot="0">
              <a:off x="0" y="-28575"/>
              <a:ext cx="4272279" cy="532342"/>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000000"/>
                  </a:solidFill>
                  <a:latin typeface="Garet Bold"/>
                  <a:ea typeface="Garet Bold"/>
                  <a:cs typeface="Garet Bold"/>
                  <a:sym typeface="Garet Bold"/>
                </a:rPr>
                <a:t>Phyton 3</a:t>
              </a:r>
            </a:p>
          </p:txBody>
        </p:sp>
        <p:sp>
          <p:nvSpPr>
            <p:cNvPr name="TextBox 14" id="14"/>
            <p:cNvSpPr txBox="true"/>
            <p:nvPr/>
          </p:nvSpPr>
          <p:spPr>
            <a:xfrm rot="0">
              <a:off x="0" y="622859"/>
              <a:ext cx="4272279" cy="2394797"/>
            </a:xfrm>
            <a:prstGeom prst="rect">
              <a:avLst/>
            </a:prstGeom>
          </p:spPr>
          <p:txBody>
            <a:bodyPr anchor="t" rtlCol="false" tIns="0" lIns="0" bIns="0" rIns="0">
              <a:spAutoFit/>
            </a:bodyPr>
            <a:lstStyle/>
            <a:p>
              <a:pPr algn="l">
                <a:lnSpc>
                  <a:spcPts val="2859"/>
                </a:lnSpc>
              </a:pPr>
              <a:r>
                <a:rPr lang="en-US" sz="2199">
                  <a:solidFill>
                    <a:srgbClr val="000000"/>
                  </a:solidFill>
                  <a:latin typeface="Garet"/>
                  <a:ea typeface="Garet"/>
                  <a:cs typeface="Garet"/>
                  <a:sym typeface="Garet"/>
                </a:rPr>
                <a:t>It is used to generate the micro-rotation angles in Hexadecimal format</a:t>
              </a:r>
            </a:p>
            <a:p>
              <a:pPr algn="l" marL="0" indent="0" lvl="0">
                <a:lnSpc>
                  <a:spcPts val="2859"/>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028700" y="2423048"/>
            <a:ext cx="16230600" cy="4823460"/>
          </a:xfrm>
          <a:prstGeom prst="rect">
            <a:avLst/>
          </a:prstGeom>
        </p:spPr>
        <p:txBody>
          <a:bodyPr anchor="t" rtlCol="false" tIns="0" lIns="0" bIns="0" rIns="0">
            <a:spAutoFit/>
          </a:bodyPr>
          <a:lstStyle/>
          <a:p>
            <a:pPr algn="just">
              <a:lnSpc>
                <a:spcPts val="2939"/>
              </a:lnSpc>
            </a:pPr>
            <a:r>
              <a:rPr lang="en-US" sz="2099">
                <a:solidFill>
                  <a:srgbClr val="000000"/>
                </a:solidFill>
                <a:latin typeface="Garet"/>
                <a:ea typeface="Garet"/>
                <a:cs typeface="Garet"/>
                <a:sym typeface="Garet"/>
              </a:rPr>
              <a:t>QPSK modulator works by mapping the pairs of bits into one of the four possible symbols in the constellation diagram, as shown in the picture of the QPSK constellation diagram down left below. The purpose is to differentiate the pairs by applying different phase shifts to the carrier wave depending on the bit sequence. </a:t>
            </a:r>
          </a:p>
          <a:p>
            <a:pPr algn="just">
              <a:lnSpc>
                <a:spcPts val="2939"/>
              </a:lnSpc>
            </a:pPr>
          </a:p>
          <a:p>
            <a:pPr algn="just">
              <a:lnSpc>
                <a:spcPts val="2939"/>
              </a:lnSpc>
            </a:pPr>
            <a:r>
              <a:rPr lang="en-US" sz="2099">
                <a:solidFill>
                  <a:srgbClr val="000000"/>
                </a:solidFill>
                <a:latin typeface="Garet"/>
                <a:ea typeface="Garet"/>
                <a:cs typeface="Garet"/>
                <a:sym typeface="Garet"/>
              </a:rPr>
              <a:t>That way, the receiver can look at the phase of the incoming signal and perform the correct decoding method to recover the original two bits. Typically, bits 00, 10, 11, and 10 will have a phase shift of 0°, 90°, 180°, and 270°, respectively. The first bit of the symbol determines the in-phase component, while the second bit determines the quadrature component. For instance, if the two bits were 00, the resulting symbol would be 1+1j. </a:t>
            </a:r>
          </a:p>
          <a:p>
            <a:pPr algn="just">
              <a:lnSpc>
                <a:spcPts val="2939"/>
              </a:lnSpc>
            </a:pPr>
          </a:p>
          <a:p>
            <a:pPr algn="just">
              <a:lnSpc>
                <a:spcPts val="2939"/>
              </a:lnSpc>
            </a:pPr>
            <a:r>
              <a:rPr lang="en-US" sz="2099">
                <a:solidFill>
                  <a:srgbClr val="000000"/>
                </a:solidFill>
                <a:latin typeface="Garet"/>
                <a:ea typeface="Garet"/>
                <a:cs typeface="Garet"/>
                <a:sym typeface="Garet"/>
              </a:rPr>
              <a:t>The process diagram is shown in the black-box diagram of the IQ mapper, which is the picture bottom right. The outputs use two bits since the MSB will be used as the sign bit.</a:t>
            </a:r>
          </a:p>
          <a:p>
            <a:pPr algn="just">
              <a:lnSpc>
                <a:spcPts val="2939"/>
              </a:lnSpc>
            </a:pPr>
          </a:p>
          <a:p>
            <a:pPr algn="just">
              <a:lnSpc>
                <a:spcPts val="2939"/>
              </a:lnSpc>
              <a:spcBef>
                <a:spcPct val="0"/>
              </a:spcBef>
            </a:pPr>
          </a:p>
        </p:txBody>
      </p:sp>
      <p:sp>
        <p:nvSpPr>
          <p:cNvPr name="Freeform 4" id="4"/>
          <p:cNvSpPr/>
          <p:nvPr/>
        </p:nvSpPr>
        <p:spPr>
          <a:xfrm flipH="false" flipV="false" rot="0">
            <a:off x="1235396" y="6642281"/>
            <a:ext cx="3395001" cy="3328028"/>
          </a:xfrm>
          <a:custGeom>
            <a:avLst/>
            <a:gdLst/>
            <a:ahLst/>
            <a:cxnLst/>
            <a:rect r="r" b="b" t="t" l="l"/>
            <a:pathLst>
              <a:path h="3328028" w="3395001">
                <a:moveTo>
                  <a:pt x="0" y="0"/>
                </a:moveTo>
                <a:lnTo>
                  <a:pt x="3395001" y="0"/>
                </a:lnTo>
                <a:lnTo>
                  <a:pt x="3395001" y="3328028"/>
                </a:lnTo>
                <a:lnTo>
                  <a:pt x="0" y="3328028"/>
                </a:lnTo>
                <a:lnTo>
                  <a:pt x="0" y="0"/>
                </a:lnTo>
                <a:close/>
              </a:path>
            </a:pathLst>
          </a:custGeom>
          <a:blipFill>
            <a:blip r:embed="rId3"/>
            <a:stretch>
              <a:fillRect l="0" t="0" r="0" b="0"/>
            </a:stretch>
          </a:blipFill>
        </p:spPr>
      </p:sp>
      <p:sp>
        <p:nvSpPr>
          <p:cNvPr name="Freeform 5" id="5"/>
          <p:cNvSpPr/>
          <p:nvPr/>
        </p:nvSpPr>
        <p:spPr>
          <a:xfrm flipH="false" flipV="false" rot="0">
            <a:off x="10169519" y="6246408"/>
            <a:ext cx="6236151" cy="3858618"/>
          </a:xfrm>
          <a:custGeom>
            <a:avLst/>
            <a:gdLst/>
            <a:ahLst/>
            <a:cxnLst/>
            <a:rect r="r" b="b" t="t" l="l"/>
            <a:pathLst>
              <a:path h="3858618" w="6236151">
                <a:moveTo>
                  <a:pt x="0" y="0"/>
                </a:moveTo>
                <a:lnTo>
                  <a:pt x="6236151" y="0"/>
                </a:lnTo>
                <a:lnTo>
                  <a:pt x="6236151" y="3858618"/>
                </a:lnTo>
                <a:lnTo>
                  <a:pt x="0" y="3858618"/>
                </a:lnTo>
                <a:lnTo>
                  <a:pt x="0" y="0"/>
                </a:lnTo>
                <a:close/>
              </a:path>
            </a:pathLst>
          </a:custGeom>
          <a:blipFill>
            <a:blip r:embed="rId4"/>
            <a:stretch>
              <a:fillRect l="0" t="0" r="0" b="0"/>
            </a:stretch>
          </a:blipFill>
        </p:spPr>
      </p:sp>
      <p:sp>
        <p:nvSpPr>
          <p:cNvPr name="TextBox 6" id="6"/>
          <p:cNvSpPr txBox="true"/>
          <p:nvPr/>
        </p:nvSpPr>
        <p:spPr>
          <a:xfrm rot="0">
            <a:off x="1028700" y="1320410"/>
            <a:ext cx="7203393" cy="785704"/>
          </a:xfrm>
          <a:prstGeom prst="rect">
            <a:avLst/>
          </a:prstGeom>
        </p:spPr>
        <p:txBody>
          <a:bodyPr anchor="t" rtlCol="false" tIns="0" lIns="0" bIns="0" rIns="0">
            <a:spAutoFit/>
          </a:bodyPr>
          <a:lstStyle/>
          <a:p>
            <a:pPr algn="just" marL="0" indent="0" lvl="0">
              <a:lnSpc>
                <a:spcPts val="5808"/>
              </a:lnSpc>
              <a:spcBef>
                <a:spcPct val="0"/>
              </a:spcBef>
            </a:pPr>
            <a:r>
              <a:rPr lang="en-US" sz="5808" spc="-458">
                <a:solidFill>
                  <a:srgbClr val="000000"/>
                </a:solidFill>
                <a:latin typeface="Archivo Black"/>
                <a:ea typeface="Archivo Black"/>
                <a:cs typeface="Archivo Black"/>
                <a:sym typeface="Archivo Black"/>
              </a:rPr>
              <a:t>Implementations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028700" y="1320410"/>
            <a:ext cx="7203393" cy="785704"/>
          </a:xfrm>
          <a:prstGeom prst="rect">
            <a:avLst/>
          </a:prstGeom>
        </p:spPr>
        <p:txBody>
          <a:bodyPr anchor="t" rtlCol="false" tIns="0" lIns="0" bIns="0" rIns="0">
            <a:spAutoFit/>
          </a:bodyPr>
          <a:lstStyle/>
          <a:p>
            <a:pPr algn="just" marL="0" indent="0" lvl="0">
              <a:lnSpc>
                <a:spcPts val="5808"/>
              </a:lnSpc>
              <a:spcBef>
                <a:spcPct val="0"/>
              </a:spcBef>
            </a:pPr>
            <a:r>
              <a:rPr lang="en-US" sz="5808" spc="-458">
                <a:solidFill>
                  <a:srgbClr val="000000"/>
                </a:solidFill>
                <a:latin typeface="Archivo Black"/>
                <a:ea typeface="Archivo Black"/>
                <a:cs typeface="Archivo Black"/>
                <a:sym typeface="Archivo Black"/>
              </a:rPr>
              <a:t>Implementations</a:t>
            </a:r>
          </a:p>
        </p:txBody>
      </p:sp>
      <p:sp>
        <p:nvSpPr>
          <p:cNvPr name="TextBox 4" id="4"/>
          <p:cNvSpPr txBox="true"/>
          <p:nvPr/>
        </p:nvSpPr>
        <p:spPr>
          <a:xfrm rot="0">
            <a:off x="1028700" y="2308748"/>
            <a:ext cx="16230600" cy="7795260"/>
          </a:xfrm>
          <a:prstGeom prst="rect">
            <a:avLst/>
          </a:prstGeom>
        </p:spPr>
        <p:txBody>
          <a:bodyPr anchor="t" rtlCol="false" tIns="0" lIns="0" bIns="0" rIns="0">
            <a:spAutoFit/>
          </a:bodyPr>
          <a:lstStyle/>
          <a:p>
            <a:pPr algn="just">
              <a:lnSpc>
                <a:spcPts val="2939"/>
              </a:lnSpc>
            </a:pPr>
            <a:r>
              <a:rPr lang="en-US" sz="2099">
                <a:solidFill>
                  <a:srgbClr val="000000"/>
                </a:solidFill>
                <a:latin typeface="Garet"/>
                <a:ea typeface="Garet"/>
                <a:cs typeface="Garet"/>
                <a:sym typeface="Garet"/>
              </a:rPr>
              <a:t>These components are then multiplied by their respective carrier signals. By convention, the I signal is modulated with a cosine waveform, and the Q signal is modulated with a sine waveform. To generate the carrier signals, a phase accumulator will increment the phase by a fixed amount each clock cycle and feed the resulting phase angle into a CORDIC algorithm to produce the corresponding sine and cosine waveforms. The phase accumulator will count from 0 to 2</a:t>
            </a:r>
            <a:r>
              <a:rPr lang="en-US" sz="2099">
                <a:solidFill>
                  <a:srgbClr val="000000"/>
                </a:solidFill>
                <a:latin typeface="Garet"/>
                <a:ea typeface="Garet"/>
                <a:cs typeface="Garet"/>
                <a:sym typeface="Garet"/>
              </a:rPr>
              <a:t>N</a:t>
            </a:r>
            <a:r>
              <a:rPr lang="en-US" sz="2099">
                <a:solidFill>
                  <a:srgbClr val="000000"/>
                </a:solidFill>
                <a:latin typeface="Garet"/>
                <a:ea typeface="Garet"/>
                <a:cs typeface="Garet"/>
                <a:sym typeface="Garet"/>
              </a:rPr>
              <a:t> - 1 (mod 2</a:t>
            </a:r>
            <a:r>
              <a:rPr lang="en-US" sz="2099">
                <a:solidFill>
                  <a:srgbClr val="000000"/>
                </a:solidFill>
                <a:latin typeface="Garet"/>
                <a:ea typeface="Garet"/>
                <a:cs typeface="Garet"/>
                <a:sym typeface="Garet"/>
              </a:rPr>
              <a:t>N</a:t>
            </a:r>
            <a:r>
              <a:rPr lang="en-US" sz="2099">
                <a:solidFill>
                  <a:srgbClr val="000000"/>
                </a:solidFill>
                <a:latin typeface="Garet"/>
                <a:ea typeface="Garet"/>
                <a:cs typeface="Garet"/>
                <a:sym typeface="Garet"/>
              </a:rPr>
              <a:t>), where N is the width of the register.</a:t>
            </a:r>
          </a:p>
          <a:p>
            <a:pPr algn="just">
              <a:lnSpc>
                <a:spcPts val="2939"/>
              </a:lnSpc>
            </a:pPr>
          </a:p>
          <a:p>
            <a:pPr algn="just">
              <a:lnSpc>
                <a:spcPts val="2939"/>
              </a:lnSpc>
            </a:pPr>
            <a:r>
              <a:rPr lang="en-US" sz="2099">
                <a:solidFill>
                  <a:srgbClr val="000000"/>
                </a:solidFill>
                <a:latin typeface="Garet"/>
                <a:ea typeface="Garet"/>
                <a:cs typeface="Garet"/>
                <a:sym typeface="Garet"/>
              </a:rPr>
              <a:t>The CORDIC algorithm fundamentally operates through a sequence of vector rotations. It rotates a vector with an initial magnitude by a specified angle using incremental micro-rotations. The accuracy of the CORDIC result increases with the number of iterations since each additional iteration tunes the rotation by a smaller micro-angle. The algorithm is derived from the general rotation transform equations:</a:t>
            </a:r>
          </a:p>
          <a:p>
            <a:pPr algn="ctr">
              <a:lnSpc>
                <a:spcPts val="2939"/>
              </a:lnSpc>
            </a:pPr>
            <a:r>
              <a:rPr lang="en-US" sz="2099">
                <a:solidFill>
                  <a:srgbClr val="000000"/>
                </a:solidFill>
                <a:latin typeface="Garet"/>
                <a:ea typeface="Garet"/>
                <a:cs typeface="Garet"/>
                <a:sym typeface="Garet"/>
              </a:rPr>
              <a:t> x'=xcos(alpha)-ysin(alpha)</a:t>
            </a:r>
          </a:p>
          <a:p>
            <a:pPr algn="ctr">
              <a:lnSpc>
                <a:spcPts val="2939"/>
              </a:lnSpc>
            </a:pPr>
            <a:r>
              <a:rPr lang="en-US" sz="2099">
                <a:solidFill>
                  <a:srgbClr val="000000"/>
                </a:solidFill>
                <a:latin typeface="Garet"/>
                <a:ea typeface="Garet"/>
                <a:cs typeface="Garet"/>
                <a:sym typeface="Garet"/>
              </a:rPr>
              <a:t>y'=xsin(alpha)+ycos(alpha)</a:t>
            </a:r>
          </a:p>
          <a:p>
            <a:pPr algn="l">
              <a:lnSpc>
                <a:spcPts val="2939"/>
              </a:lnSpc>
            </a:pPr>
            <a:r>
              <a:rPr lang="en-US" sz="2099">
                <a:solidFill>
                  <a:srgbClr val="000000"/>
                </a:solidFill>
                <a:latin typeface="Garet"/>
                <a:ea typeface="Garet"/>
                <a:cs typeface="Garet"/>
                <a:sym typeface="Garet"/>
              </a:rPr>
              <a:t>Which these can be rearranged into</a:t>
            </a:r>
          </a:p>
          <a:p>
            <a:pPr algn="ctr">
              <a:lnSpc>
                <a:spcPts val="2939"/>
              </a:lnSpc>
            </a:pPr>
            <a:r>
              <a:rPr lang="en-US" sz="2099">
                <a:solidFill>
                  <a:srgbClr val="000000"/>
                </a:solidFill>
                <a:latin typeface="Garet"/>
                <a:ea typeface="Garet"/>
                <a:cs typeface="Garet"/>
                <a:sym typeface="Garet"/>
              </a:rPr>
              <a:t> x'=cos(alpha)(x-ytan(alpha))</a:t>
            </a:r>
          </a:p>
          <a:p>
            <a:pPr algn="ctr">
              <a:lnSpc>
                <a:spcPts val="2939"/>
              </a:lnSpc>
            </a:pPr>
            <a:r>
              <a:rPr lang="en-US" sz="2099">
                <a:solidFill>
                  <a:srgbClr val="000000"/>
                </a:solidFill>
                <a:latin typeface="Garet"/>
                <a:ea typeface="Garet"/>
                <a:cs typeface="Garet"/>
                <a:sym typeface="Garet"/>
              </a:rPr>
              <a:t>y'=cos(alpha)(y+xtan(alpha))</a:t>
            </a:r>
          </a:p>
          <a:p>
            <a:pPr algn="l">
              <a:lnSpc>
                <a:spcPts val="2939"/>
              </a:lnSpc>
            </a:pPr>
            <a:r>
              <a:rPr lang="en-US" sz="2099">
                <a:solidFill>
                  <a:srgbClr val="000000"/>
                </a:solidFill>
                <a:latin typeface="Garet"/>
                <a:ea typeface="Garet"/>
                <a:cs typeface="Garet"/>
                <a:sym typeface="Garet"/>
              </a:rPr>
              <a:t>If the angles are chosen such that </a:t>
            </a:r>
          </a:p>
          <a:p>
            <a:pPr algn="ctr">
              <a:lnSpc>
                <a:spcPts val="2939"/>
              </a:lnSpc>
            </a:pPr>
            <a:r>
              <a:rPr lang="en-US" sz="2099">
                <a:solidFill>
                  <a:srgbClr val="000000"/>
                </a:solidFill>
                <a:latin typeface="Garet"/>
                <a:ea typeface="Garet"/>
                <a:cs typeface="Garet"/>
                <a:sym typeface="Garet"/>
              </a:rPr>
              <a:t> tan(alpha)=2</a:t>
            </a:r>
            <a:r>
              <a:rPr lang="en-US" sz="2099">
                <a:solidFill>
                  <a:srgbClr val="000000"/>
                </a:solidFill>
                <a:latin typeface="Garet"/>
                <a:ea typeface="Garet"/>
                <a:cs typeface="Garet"/>
                <a:sym typeface="Garet"/>
              </a:rPr>
              <a:t>-i</a:t>
            </a:r>
            <a:r>
              <a:rPr lang="en-US" sz="2099">
                <a:solidFill>
                  <a:srgbClr val="000000"/>
                </a:solidFill>
                <a:latin typeface="Garet"/>
                <a:ea typeface="Garet"/>
                <a:cs typeface="Garet"/>
                <a:sym typeface="Garet"/>
              </a:rPr>
              <a:t> and therefore alpha_i = arctan(2</a:t>
            </a:r>
            <a:r>
              <a:rPr lang="en-US" sz="2099">
                <a:solidFill>
                  <a:srgbClr val="000000"/>
                </a:solidFill>
                <a:latin typeface="Garet"/>
                <a:ea typeface="Garet"/>
                <a:cs typeface="Garet"/>
                <a:sym typeface="Garet"/>
              </a:rPr>
              <a:t>-i</a:t>
            </a:r>
            <a:r>
              <a:rPr lang="en-US" sz="2099">
                <a:solidFill>
                  <a:srgbClr val="000000"/>
                </a:solidFill>
                <a:latin typeface="Garet"/>
                <a:ea typeface="Garet"/>
                <a:cs typeface="Garet"/>
                <a:sym typeface="Garet"/>
              </a:rPr>
              <a:t>),</a:t>
            </a:r>
          </a:p>
          <a:p>
            <a:pPr algn="l">
              <a:lnSpc>
                <a:spcPts val="2939"/>
              </a:lnSpc>
            </a:pPr>
            <a:r>
              <a:rPr lang="en-US" sz="2099">
                <a:solidFill>
                  <a:srgbClr val="000000"/>
                </a:solidFill>
                <a:latin typeface="Garet"/>
                <a:ea typeface="Garet"/>
                <a:cs typeface="Garet"/>
                <a:sym typeface="Garet"/>
              </a:rPr>
              <a:t>The multiplication by the tangent term can be implemented using a right-shift operation since division by 2n in binary corresponds to shifting right by n bits. However, the computational process has not yet been entirely simplified since it still involves a cosine multiplication at each iteration. </a:t>
            </a:r>
          </a:p>
          <a:p>
            <a:pPr algn="l">
              <a:lnSpc>
                <a:spcPts val="293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9322224" y="3526329"/>
            <a:ext cx="4782977" cy="1961594"/>
          </a:xfrm>
          <a:custGeom>
            <a:avLst/>
            <a:gdLst/>
            <a:ahLst/>
            <a:cxnLst/>
            <a:rect r="r" b="b" t="t" l="l"/>
            <a:pathLst>
              <a:path h="1961594" w="4782977">
                <a:moveTo>
                  <a:pt x="0" y="0"/>
                </a:moveTo>
                <a:lnTo>
                  <a:pt x="4782977" y="0"/>
                </a:lnTo>
                <a:lnTo>
                  <a:pt x="4782977" y="1961593"/>
                </a:lnTo>
                <a:lnTo>
                  <a:pt x="0" y="1961593"/>
                </a:lnTo>
                <a:lnTo>
                  <a:pt x="0" y="0"/>
                </a:lnTo>
                <a:close/>
              </a:path>
            </a:pathLst>
          </a:custGeom>
          <a:blipFill>
            <a:blip r:embed="rId3"/>
            <a:stretch>
              <a:fillRect l="0" t="0" r="0" b="0"/>
            </a:stretch>
          </a:blipFill>
        </p:spPr>
      </p:sp>
      <p:sp>
        <p:nvSpPr>
          <p:cNvPr name="TextBox 4" id="4"/>
          <p:cNvSpPr txBox="true"/>
          <p:nvPr/>
        </p:nvSpPr>
        <p:spPr>
          <a:xfrm rot="0">
            <a:off x="1028700" y="1320410"/>
            <a:ext cx="7203393" cy="785704"/>
          </a:xfrm>
          <a:prstGeom prst="rect">
            <a:avLst/>
          </a:prstGeom>
        </p:spPr>
        <p:txBody>
          <a:bodyPr anchor="t" rtlCol="false" tIns="0" lIns="0" bIns="0" rIns="0">
            <a:spAutoFit/>
          </a:bodyPr>
          <a:lstStyle/>
          <a:p>
            <a:pPr algn="just" marL="0" indent="0" lvl="0">
              <a:lnSpc>
                <a:spcPts val="5808"/>
              </a:lnSpc>
              <a:spcBef>
                <a:spcPct val="0"/>
              </a:spcBef>
            </a:pPr>
            <a:r>
              <a:rPr lang="en-US" sz="5808" spc="-458">
                <a:solidFill>
                  <a:srgbClr val="000000"/>
                </a:solidFill>
                <a:latin typeface="Archivo Black"/>
                <a:ea typeface="Archivo Black"/>
                <a:cs typeface="Archivo Black"/>
                <a:sym typeface="Archivo Black"/>
              </a:rPr>
              <a:t>Implementations</a:t>
            </a:r>
          </a:p>
        </p:txBody>
      </p:sp>
      <p:sp>
        <p:nvSpPr>
          <p:cNvPr name="TextBox 5" id="5"/>
          <p:cNvSpPr txBox="true"/>
          <p:nvPr/>
        </p:nvSpPr>
        <p:spPr>
          <a:xfrm rot="0">
            <a:off x="1028700" y="2308748"/>
            <a:ext cx="16230600" cy="7423785"/>
          </a:xfrm>
          <a:prstGeom prst="rect">
            <a:avLst/>
          </a:prstGeom>
        </p:spPr>
        <p:txBody>
          <a:bodyPr anchor="t" rtlCol="false" tIns="0" lIns="0" bIns="0" rIns="0">
            <a:spAutoFit/>
          </a:bodyPr>
          <a:lstStyle/>
          <a:p>
            <a:pPr algn="just">
              <a:lnSpc>
                <a:spcPts val="2939"/>
              </a:lnSpc>
            </a:pPr>
            <a:r>
              <a:rPr lang="en-US" sz="2099">
                <a:solidFill>
                  <a:srgbClr val="000000"/>
                </a:solidFill>
                <a:latin typeface="Garet"/>
                <a:ea typeface="Garet"/>
                <a:cs typeface="Garet"/>
                <a:sym typeface="Garet"/>
              </a:rPr>
              <a:t> To resolve this issue, the cosine multiplication can actually be factored out of the iterative process as long as we apply a “correction factor” at the very end. This is necessary because each iteration stretches the length of the vector and we need a correction factor called gain to revert the vector to</a:t>
            </a:r>
            <a:r>
              <a:rPr lang="en-US" sz="2099">
                <a:solidFill>
                  <a:srgbClr val="000000"/>
                </a:solidFill>
                <a:latin typeface="Garet"/>
                <a:ea typeface="Garet"/>
                <a:cs typeface="Garet"/>
                <a:sym typeface="Garet"/>
              </a:rPr>
              <a:t> its in</a:t>
            </a:r>
            <a:r>
              <a:rPr lang="en-US" sz="2099">
                <a:solidFill>
                  <a:srgbClr val="000000"/>
                </a:solidFill>
                <a:latin typeface="Garet"/>
                <a:ea typeface="Garet"/>
                <a:cs typeface="Garet"/>
                <a:sym typeface="Garet"/>
              </a:rPr>
              <a:t>iti</a:t>
            </a:r>
            <a:r>
              <a:rPr lang="en-US" sz="2099">
                <a:solidFill>
                  <a:srgbClr val="000000"/>
                </a:solidFill>
                <a:latin typeface="Garet"/>
                <a:ea typeface="Garet"/>
                <a:cs typeface="Garet"/>
                <a:sym typeface="Garet"/>
              </a:rPr>
              <a:t>al</a:t>
            </a:r>
            <a:r>
              <a:rPr lang="en-US" sz="2099">
                <a:solidFill>
                  <a:srgbClr val="000000"/>
                </a:solidFill>
                <a:latin typeface="Garet"/>
                <a:ea typeface="Garet"/>
                <a:cs typeface="Garet"/>
                <a:sym typeface="Garet"/>
              </a:rPr>
              <a:t> length. At </a:t>
            </a:r>
            <a:r>
              <a:rPr lang="en-US" sz="2099">
                <a:solidFill>
                  <a:srgbClr val="000000"/>
                </a:solidFill>
                <a:latin typeface="Garet"/>
                <a:ea typeface="Garet"/>
                <a:cs typeface="Garet"/>
                <a:sym typeface="Garet"/>
              </a:rPr>
              <a:t>i</a:t>
            </a:r>
            <a:r>
              <a:rPr lang="en-US" sz="2099">
                <a:solidFill>
                  <a:srgbClr val="000000"/>
                </a:solidFill>
                <a:latin typeface="Garet"/>
                <a:ea typeface="Garet"/>
                <a:cs typeface="Garet"/>
                <a:sym typeface="Garet"/>
              </a:rPr>
              <a:t>teration i, the vector gets scaled by 1/cos(arctan(2</a:t>
            </a:r>
            <a:r>
              <a:rPr lang="en-US" sz="2099">
                <a:solidFill>
                  <a:srgbClr val="000000"/>
                </a:solidFill>
                <a:latin typeface="Garet"/>
                <a:ea typeface="Garet"/>
                <a:cs typeface="Garet"/>
                <a:sym typeface="Garet"/>
              </a:rPr>
              <a:t>-i</a:t>
            </a:r>
            <a:r>
              <a:rPr lang="en-US" sz="2099">
                <a:solidFill>
                  <a:srgbClr val="000000"/>
                </a:solidFill>
                <a:latin typeface="Garet"/>
                <a:ea typeface="Garet"/>
                <a:cs typeface="Garet"/>
                <a:sym typeface="Garet"/>
              </a:rPr>
              <a:t>)). Thus the correction is given by: </a:t>
            </a:r>
          </a:p>
          <a:p>
            <a:pPr algn="just">
              <a:lnSpc>
                <a:spcPts val="2939"/>
              </a:lnSpc>
            </a:pPr>
          </a:p>
          <a:p>
            <a:pPr algn="just">
              <a:lnSpc>
                <a:spcPts val="2939"/>
              </a:lnSpc>
            </a:pPr>
          </a:p>
          <a:p>
            <a:pPr algn="just">
              <a:lnSpc>
                <a:spcPts val="2939"/>
              </a:lnSpc>
            </a:pPr>
          </a:p>
          <a:p>
            <a:pPr algn="just">
              <a:lnSpc>
                <a:spcPts val="2939"/>
              </a:lnSpc>
            </a:pPr>
          </a:p>
          <a:p>
            <a:pPr algn="just">
              <a:lnSpc>
                <a:spcPts val="2939"/>
              </a:lnSpc>
            </a:pPr>
          </a:p>
          <a:p>
            <a:pPr algn="just">
              <a:lnSpc>
                <a:spcPts val="2939"/>
              </a:lnSpc>
            </a:pPr>
            <a:r>
              <a:rPr lang="en-US" sz="2099">
                <a:solidFill>
                  <a:srgbClr val="000000"/>
                </a:solidFill>
                <a:latin typeface="Garet"/>
                <a:ea typeface="Garet"/>
                <a:cs typeface="Garet"/>
                <a:sym typeface="Garet"/>
              </a:rPr>
              <a:t> The output of the CORDIC algorithm will be a signed 16-bit value. Thus, the gain that will be :  </a:t>
            </a:r>
          </a:p>
          <a:p>
            <a:pPr algn="just">
              <a:lnSpc>
                <a:spcPts val="2939"/>
              </a:lnSpc>
            </a:pPr>
            <a:r>
              <a:rPr lang="en-US" sz="2099">
                <a:solidFill>
                  <a:srgbClr val="000000"/>
                </a:solidFill>
                <a:latin typeface="Garet"/>
                <a:ea typeface="Garet"/>
                <a:cs typeface="Garet"/>
                <a:sym typeface="Garet"/>
              </a:rPr>
              <a:t>GAIN = (2</a:t>
            </a:r>
            <a:r>
              <a:rPr lang="en-US" sz="2099">
                <a:solidFill>
                  <a:srgbClr val="000000"/>
                </a:solidFill>
                <a:latin typeface="Garet"/>
                <a:ea typeface="Garet"/>
                <a:cs typeface="Garet"/>
                <a:sym typeface="Garet"/>
              </a:rPr>
              <a:t>15</a:t>
            </a:r>
            <a:r>
              <a:rPr lang="en-US" sz="2099">
                <a:solidFill>
                  <a:srgbClr val="000000"/>
                </a:solidFill>
                <a:latin typeface="Garet"/>
                <a:ea typeface="Garet"/>
                <a:cs typeface="Garet"/>
                <a:sym typeface="Garet"/>
              </a:rPr>
              <a:t> - 1)/1.64676 = 0x4DB7</a:t>
            </a:r>
          </a:p>
          <a:p>
            <a:pPr algn="just">
              <a:lnSpc>
                <a:spcPts val="2939"/>
              </a:lnSpc>
            </a:pPr>
          </a:p>
          <a:p>
            <a:pPr algn="just">
              <a:lnSpc>
                <a:spcPts val="2939"/>
              </a:lnSpc>
            </a:pPr>
            <a:r>
              <a:rPr lang="en-US" sz="2099">
                <a:solidFill>
                  <a:srgbClr val="000000"/>
                </a:solidFill>
                <a:latin typeface="Garet"/>
                <a:ea typeface="Garet"/>
                <a:cs typeface="Garet"/>
                <a:sym typeface="Garet"/>
              </a:rPr>
              <a:t>Now that the cosine multiplications are no longer included during the iterative process, the CORDIC algorithm only involves shift, addition, and subtraction operations.</a:t>
            </a:r>
          </a:p>
          <a:p>
            <a:pPr algn="ctr">
              <a:lnSpc>
                <a:spcPts val="2939"/>
              </a:lnSpc>
            </a:pPr>
            <a:r>
              <a:rPr lang="en-US" sz="2099">
                <a:solidFill>
                  <a:srgbClr val="000000"/>
                </a:solidFill>
                <a:latin typeface="Garet"/>
                <a:ea typeface="Garet"/>
                <a:cs typeface="Garet"/>
                <a:sym typeface="Garet"/>
              </a:rPr>
              <a:t> x_i+1=x_i - y_i 2</a:t>
            </a:r>
            <a:r>
              <a:rPr lang="en-US" sz="2099">
                <a:solidFill>
                  <a:srgbClr val="000000"/>
                </a:solidFill>
                <a:latin typeface="Garet"/>
                <a:ea typeface="Garet"/>
                <a:cs typeface="Garet"/>
                <a:sym typeface="Garet"/>
              </a:rPr>
              <a:t>-i</a:t>
            </a:r>
          </a:p>
          <a:p>
            <a:pPr algn="ctr">
              <a:lnSpc>
                <a:spcPts val="2939"/>
              </a:lnSpc>
            </a:pPr>
            <a:r>
              <a:rPr lang="en-US" sz="2099">
                <a:solidFill>
                  <a:srgbClr val="000000"/>
                </a:solidFill>
                <a:latin typeface="Garet"/>
                <a:ea typeface="Garet"/>
                <a:cs typeface="Garet"/>
                <a:sym typeface="Garet"/>
              </a:rPr>
              <a:t> y_i+1=y_i + x_i 2</a:t>
            </a:r>
            <a:r>
              <a:rPr lang="en-US" sz="2099">
                <a:solidFill>
                  <a:srgbClr val="000000"/>
                </a:solidFill>
                <a:latin typeface="Garet"/>
                <a:ea typeface="Garet"/>
                <a:cs typeface="Garet"/>
                <a:sym typeface="Garet"/>
              </a:rPr>
              <a:t>-i</a:t>
            </a:r>
          </a:p>
          <a:p>
            <a:pPr algn="just">
              <a:lnSpc>
                <a:spcPts val="2939"/>
              </a:lnSpc>
            </a:pPr>
          </a:p>
          <a:p>
            <a:pPr algn="just">
              <a:lnSpc>
                <a:spcPts val="2939"/>
              </a:lnSpc>
            </a:pPr>
          </a:p>
          <a:p>
            <a:pPr algn="just">
              <a:lnSpc>
                <a:spcPts val="2939"/>
              </a:lnSpc>
            </a:pPr>
          </a:p>
          <a:p>
            <a:pPr algn="l">
              <a:lnSpc>
                <a:spcPts val="293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DAG61dln_so</dc:identifier>
  <dcterms:modified xsi:type="dcterms:W3CDTF">2011-08-01T06:04:30Z</dcterms:modified>
  <cp:revision>1</cp:revision>
  <dc:title>DSG FINPRO</dc:title>
</cp:coreProperties>
</file>